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0" r:id="rId1"/>
  </p:sldMasterIdLst>
  <p:notesMasterIdLst>
    <p:notesMasterId r:id="rId21"/>
  </p:notesMasterIdLst>
  <p:sldIdLst>
    <p:sldId id="297" r:id="rId2"/>
    <p:sldId id="503" r:id="rId3"/>
    <p:sldId id="500" r:id="rId4"/>
    <p:sldId id="504" r:id="rId5"/>
    <p:sldId id="494" r:id="rId6"/>
    <p:sldId id="525" r:id="rId7"/>
    <p:sldId id="502" r:id="rId8"/>
    <p:sldId id="526" r:id="rId9"/>
    <p:sldId id="505" r:id="rId10"/>
    <p:sldId id="495" r:id="rId11"/>
    <p:sldId id="496" r:id="rId12"/>
    <p:sldId id="527" r:id="rId13"/>
    <p:sldId id="497" r:id="rId14"/>
    <p:sldId id="498" r:id="rId15"/>
    <p:sldId id="507" r:id="rId16"/>
    <p:sldId id="508" r:id="rId17"/>
    <p:sldId id="506" r:id="rId18"/>
    <p:sldId id="499" r:id="rId19"/>
    <p:sldId id="501" r:id="rId20"/>
  </p:sldIdLst>
  <p:sldSz cx="9144000" cy="6858000" type="screen4x3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4" autoAdjust="0"/>
    <p:restoredTop sz="98676" autoAdjust="0"/>
  </p:normalViewPr>
  <p:slideViewPr>
    <p:cSldViewPr>
      <p:cViewPr varScale="1">
        <p:scale>
          <a:sx n="90" d="100"/>
          <a:sy n="90" d="100"/>
        </p:scale>
        <p:origin x="-182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7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4CD3F-1C7F-4491-BC4A-14E7C08596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8539BF-64CB-43E3-8170-D022144360CD}">
      <dgm:prSet phldrT="[텍스트]" custT="1"/>
      <dgm:spPr/>
      <dgm:t>
        <a:bodyPr/>
        <a:lstStyle/>
        <a:p>
          <a:pPr algn="ctr" latinLnBrk="1"/>
          <a:r>
            <a:rPr lang="en-US" altLang="ko-KR" sz="1100" b="1" dirty="0" smtClean="0">
              <a:latin typeface="+mn-ea"/>
              <a:ea typeface="+mn-ea"/>
            </a:rPr>
            <a:t>One-Script Multi-Test</a:t>
          </a:r>
          <a:endParaRPr lang="ko-KR" altLang="en-US" sz="1100" b="1" dirty="0">
            <a:latin typeface="+mn-ea"/>
            <a:ea typeface="+mn-ea"/>
          </a:endParaRPr>
        </a:p>
      </dgm:t>
    </dgm:pt>
    <dgm:pt modelId="{53635690-8533-4170-99A2-E6CFD5E07B51}" type="parTrans" cxnId="{B41C9F84-956B-4772-A02F-2504CE182C09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77F582DD-252B-4464-B4B4-024C1E44530A}" type="sibTrans" cxnId="{B41C9F84-956B-4772-A02F-2504CE182C09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5C8EC806-CC62-4737-8E25-8CFBF7C7A792}">
      <dgm:prSet phldrT="[텍스트]" custT="1"/>
      <dgm:spPr/>
      <dgm:t>
        <a:bodyPr/>
        <a:lstStyle/>
        <a:p>
          <a:pPr algn="ctr" latinLnBrk="1"/>
          <a:r>
            <a:rPr lang="ko-KR" altLang="en-US" sz="1100" b="1" dirty="0" smtClean="0">
              <a:latin typeface="+mn-ea"/>
              <a:ea typeface="+mn-ea"/>
            </a:rPr>
            <a:t>하드웨어 기기 조작 없는 테스트</a:t>
          </a:r>
          <a:endParaRPr lang="ko-KR" altLang="en-US" sz="1100" b="1" dirty="0">
            <a:latin typeface="+mn-ea"/>
            <a:ea typeface="+mn-ea"/>
          </a:endParaRPr>
        </a:p>
      </dgm:t>
    </dgm:pt>
    <dgm:pt modelId="{664CD846-799E-4368-8B2C-E4F313C6E8F5}" type="parTrans" cxnId="{301F311F-D14A-4D35-87FD-7624ABF8A333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37B63FC0-6FE1-455B-BEDD-0ECB5FB9578E}" type="sibTrans" cxnId="{301F311F-D14A-4D35-87FD-7624ABF8A333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3514922E-E960-4361-8BC4-F86C49D104B6}">
      <dgm:prSet phldrT="[텍스트]" custT="1"/>
      <dgm:spPr/>
      <dgm:t>
        <a:bodyPr/>
        <a:lstStyle/>
        <a:p>
          <a:pPr algn="ctr" latinLnBrk="1"/>
          <a:r>
            <a:rPr lang="ko-KR" altLang="en-US" sz="1100" b="1" dirty="0" smtClean="0">
              <a:latin typeface="+mn-ea"/>
              <a:ea typeface="+mn-ea"/>
            </a:rPr>
            <a:t>이미지 및 오브젝트 인식 기술 </a:t>
          </a:r>
          <a:r>
            <a:rPr lang="en-US" altLang="ko-KR" sz="1100" b="1" dirty="0" smtClean="0">
              <a:latin typeface="+mn-ea"/>
              <a:ea typeface="+mn-ea"/>
            </a:rPr>
            <a:t>/ </a:t>
          </a:r>
          <a:r>
            <a:rPr lang="ko-KR" altLang="en-US" sz="1100" b="1" dirty="0" err="1" smtClean="0">
              <a:latin typeface="+mn-ea"/>
              <a:ea typeface="+mn-ea"/>
            </a:rPr>
            <a:t>미러링</a:t>
          </a:r>
          <a:r>
            <a:rPr lang="ko-KR" altLang="en-US" sz="1100" b="1" dirty="0" smtClean="0">
              <a:latin typeface="+mn-ea"/>
              <a:ea typeface="+mn-ea"/>
            </a:rPr>
            <a:t> 수동테스트</a:t>
          </a:r>
          <a:endParaRPr lang="ko-KR" altLang="en-US" sz="1100" b="1" dirty="0">
            <a:latin typeface="+mn-ea"/>
            <a:ea typeface="+mn-ea"/>
          </a:endParaRPr>
        </a:p>
      </dgm:t>
    </dgm:pt>
    <dgm:pt modelId="{CCB08516-C22B-4DA0-A8E4-FCD4642D75AE}" type="parTrans" cxnId="{7D6D524A-74E8-4D36-AF24-1362B259F3BF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AAF5D5EC-7777-4C5A-BDE7-F1142FCBA678}" type="sibTrans" cxnId="{7D6D524A-74E8-4D36-AF24-1362B259F3BF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C9639B8C-FF73-48E2-BB63-66FA9804CC7C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하나의 스크립트로 </a:t>
          </a:r>
          <a:r>
            <a:rPr lang="en-US" altLang="ko-KR" sz="1100" b="1" dirty="0" smtClean="0">
              <a:latin typeface="+mn-ea"/>
              <a:ea typeface="+mn-ea"/>
            </a:rPr>
            <a:t>OS</a:t>
          </a:r>
          <a:r>
            <a:rPr lang="ko-KR" altLang="en-US" sz="1100" b="1" dirty="0" smtClean="0">
              <a:latin typeface="+mn-ea"/>
              <a:ea typeface="+mn-ea"/>
            </a:rPr>
            <a:t>와 해상도가 다른 다양한 테스트</a:t>
          </a:r>
          <a:endParaRPr lang="ko-KR" altLang="en-US" sz="1100" b="1" dirty="0">
            <a:latin typeface="+mn-ea"/>
            <a:ea typeface="+mn-ea"/>
          </a:endParaRPr>
        </a:p>
      </dgm:t>
    </dgm:pt>
    <dgm:pt modelId="{9676A18F-EE46-4B97-AFC9-B9B400536122}" type="parTrans" cxnId="{E9C8B745-E572-4078-B312-7FCF149CBF49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E6609691-6A41-4DA8-B62A-0968C4109C00}" type="sibTrans" cxnId="{E9C8B745-E572-4078-B312-7FCF149CBF49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55C3DFE4-7104-4F4A-8187-5C78C2641C52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하드웨어 조작 없이 테스트 가능</a:t>
          </a:r>
          <a:endParaRPr lang="ko-KR" altLang="en-US" sz="1100" b="1" dirty="0">
            <a:latin typeface="+mn-ea"/>
            <a:ea typeface="+mn-ea"/>
          </a:endParaRPr>
        </a:p>
      </dgm:t>
    </dgm:pt>
    <dgm:pt modelId="{7BA8FAE0-FD6D-4E57-9A39-B440AF101EE9}" type="parTrans" cxnId="{81C92DA7-CBAA-475A-A840-009B52E2F3F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B7BB7DE8-186D-433D-8DC4-68C03762675C}" type="sibTrans" cxnId="{81C92DA7-CBAA-475A-A840-009B52E2F3F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FA07C735-109F-4C91-A2E7-A93CAEBDDC7E}">
      <dgm:prSet custT="1"/>
      <dgm:spPr/>
      <dgm:t>
        <a:bodyPr/>
        <a:lstStyle/>
        <a:p>
          <a:pPr algn="ctr" latinLnBrk="1"/>
          <a:r>
            <a:rPr lang="ko-KR" altLang="en-US" sz="1100" b="1" dirty="0" smtClean="0">
              <a:latin typeface="+mn-ea"/>
              <a:ea typeface="+mn-ea"/>
            </a:rPr>
            <a:t>신규 기기 출시에 따른 제품 패치 불필요</a:t>
          </a:r>
          <a:endParaRPr lang="ko-KR" altLang="en-US" sz="1100" b="1" dirty="0">
            <a:latin typeface="+mn-ea"/>
            <a:ea typeface="+mn-ea"/>
          </a:endParaRPr>
        </a:p>
      </dgm:t>
    </dgm:pt>
    <dgm:pt modelId="{0CDC477E-D885-4B48-B9B3-A52F7C2E1BF0}" type="parTrans" cxnId="{797E7A4D-80F4-482B-BBA6-0C84C4F611B0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73245E1A-6B64-4DE5-971B-9C9EC95FBABA}" type="sibTrans" cxnId="{797E7A4D-80F4-482B-BBA6-0C84C4F611B0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E504879E-4544-46DB-9D54-B8DBAE901181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비표준 </a:t>
          </a:r>
          <a:r>
            <a:rPr lang="en-US" altLang="ko-KR" sz="1100" b="1" dirty="0" smtClean="0">
              <a:latin typeface="+mn-ea"/>
              <a:ea typeface="+mn-ea"/>
            </a:rPr>
            <a:t>GUI </a:t>
          </a:r>
          <a:r>
            <a:rPr lang="ko-KR" altLang="en-US" sz="1100" b="1" dirty="0" smtClean="0">
              <a:latin typeface="+mn-ea"/>
              <a:ea typeface="+mn-ea"/>
            </a:rPr>
            <a:t>환경에서도 정교한 테스트 스크립트 작성</a:t>
          </a:r>
          <a:endParaRPr lang="ko-KR" altLang="en-US" sz="1100" b="1" dirty="0">
            <a:latin typeface="+mn-ea"/>
            <a:ea typeface="+mn-ea"/>
          </a:endParaRPr>
        </a:p>
      </dgm:t>
    </dgm:pt>
    <dgm:pt modelId="{B62CBE01-93FC-49A6-B28D-C4F53B303007}" type="sibTrans" cxnId="{6E8F4BA7-9768-4509-AE36-244947EFECC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0D929762-6D7B-446B-A896-59AF0F795476}" type="parTrans" cxnId="{6E8F4BA7-9768-4509-AE36-244947EFECC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6B05ACD8-C58A-4E7C-9C8E-0512E7A3F654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오브젝트 인식으로 인한 비정형데이터 테스트 및 검증</a:t>
          </a:r>
          <a:endParaRPr lang="ko-KR" altLang="en-US" sz="1100" b="1" dirty="0">
            <a:latin typeface="+mn-ea"/>
            <a:ea typeface="+mn-ea"/>
          </a:endParaRPr>
        </a:p>
      </dgm:t>
    </dgm:pt>
    <dgm:pt modelId="{D91E0CCE-DEDE-4D70-A5E5-6FBCD287CEBB}" type="parTrans" cxnId="{3CC4795C-5D74-4B8C-ADE2-4FC25F83D5E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0F417449-90D3-4FA7-BEE3-37ABDF84C0D7}" type="sibTrans" cxnId="{3CC4795C-5D74-4B8C-ADE2-4FC25F83D5E8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2FED3066-90D0-4990-B0C7-ED6004401660}">
      <dgm:prSet custT="1"/>
      <dgm:spPr/>
      <dgm:t>
        <a:bodyPr lIns="288000" rIns="216000"/>
        <a:lstStyle/>
        <a:p>
          <a:pPr latinLnBrk="1"/>
          <a:r>
            <a:rPr lang="ko-KR" altLang="en-US" sz="1100" b="1" dirty="0" err="1" smtClean="0">
              <a:latin typeface="+mn-ea"/>
              <a:ea typeface="+mn-ea"/>
            </a:rPr>
            <a:t>디바이스별</a:t>
          </a:r>
          <a:r>
            <a:rPr lang="ko-KR" altLang="en-US" sz="1100" b="1" dirty="0" smtClean="0">
              <a:latin typeface="+mn-ea"/>
              <a:ea typeface="+mn-ea"/>
            </a:rPr>
            <a:t> 정보 검증 기능으로 제품의 패치 불필요</a:t>
          </a:r>
          <a:endParaRPr lang="ko-KR" altLang="en-US" sz="1100" b="1" dirty="0">
            <a:latin typeface="+mn-ea"/>
            <a:ea typeface="+mn-ea"/>
          </a:endParaRPr>
        </a:p>
      </dgm:t>
    </dgm:pt>
    <dgm:pt modelId="{147F32CE-C732-4FF8-B325-383DBD65E8CD}" type="sibTrans" cxnId="{1B4BEE8D-270C-45FC-B5EB-AD8EAC954D96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4CDAC83D-0CBB-4F78-8148-5F886CB5C235}" type="parTrans" cxnId="{1B4BEE8D-270C-45FC-B5EB-AD8EAC954D96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794DFD3A-70B9-4022-977E-AC7B4BE6E11F}">
      <dgm:prSet custT="1"/>
      <dgm:spPr/>
      <dgm:t>
        <a:bodyPr lIns="288000" rIns="216000"/>
        <a:lstStyle/>
        <a:p>
          <a:pPr algn="ctr" latinLnBrk="1"/>
          <a:r>
            <a:rPr lang="ko-KR" altLang="en-US" sz="1100" b="1" dirty="0" err="1" smtClean="0">
              <a:latin typeface="+mn-ea"/>
              <a:ea typeface="+mn-ea"/>
            </a:rPr>
            <a:t>대시보드</a:t>
          </a:r>
          <a:r>
            <a:rPr lang="ko-KR" altLang="en-US" sz="1100" b="1" dirty="0" smtClean="0">
              <a:latin typeface="+mn-ea"/>
              <a:ea typeface="+mn-ea"/>
            </a:rPr>
            <a:t> 모니터링</a:t>
          </a:r>
          <a:endParaRPr lang="ko-KR" altLang="en-US" sz="1100" b="1" dirty="0">
            <a:latin typeface="+mn-ea"/>
            <a:ea typeface="+mn-ea"/>
          </a:endParaRPr>
        </a:p>
      </dgm:t>
    </dgm:pt>
    <dgm:pt modelId="{438D19A4-878F-4C2B-9D42-F2999DE0E81B}" type="parTrans" cxnId="{A65DD3EB-734F-40EC-A3FB-BC0E4D51CBC3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C4088D06-8FE9-4A6E-B6CE-D4CF31F3F76A}" type="sibTrans" cxnId="{A65DD3EB-734F-40EC-A3FB-BC0E4D51CBC3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B2745769-5984-4CA0-BB68-66CB8A0471E8}">
      <dgm:prSet custT="1"/>
      <dgm:spPr/>
      <dgm:t>
        <a:bodyPr lIns="288000" rIns="216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디바이스의 성능 모니터링 및 실시간 차트 제공</a:t>
          </a:r>
          <a:endParaRPr lang="ko-KR" altLang="en-US" sz="1100" b="1" dirty="0">
            <a:latin typeface="+mn-ea"/>
            <a:ea typeface="+mn-ea"/>
          </a:endParaRPr>
        </a:p>
      </dgm:t>
    </dgm:pt>
    <dgm:pt modelId="{32AAF1F9-BCD9-40CA-A8E8-18370FC12033}" type="parTrans" cxnId="{6629DB28-9605-4B4C-A87D-599AB08C649B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730247E6-9F80-4FD1-90BB-2458CA5C027A}" type="sibTrans" cxnId="{6629DB28-9605-4B4C-A87D-599AB08C649B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B54375D0-73A4-45D9-8BC2-79E46F98CC12}">
      <dgm:prSet custT="1"/>
      <dgm:spPr/>
      <dgm:t>
        <a:bodyPr lIns="288000" rIns="216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오류 및 실패 항목은 자동으로 결함관리 목록으로 분리</a:t>
          </a:r>
          <a:endParaRPr lang="ko-KR" altLang="en-US" sz="1100" b="1" dirty="0">
            <a:latin typeface="+mn-ea"/>
            <a:ea typeface="+mn-ea"/>
          </a:endParaRPr>
        </a:p>
      </dgm:t>
    </dgm:pt>
    <dgm:pt modelId="{354B1D28-3BAA-421D-A3F9-B37F4C2A1056}" type="parTrans" cxnId="{55C4A4E5-9BB0-40E0-8791-0C5712CE697B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A602126E-85E8-40D2-AE75-0229E6133122}" type="sibTrans" cxnId="{55C4A4E5-9BB0-40E0-8791-0C5712CE697B}">
      <dgm:prSet/>
      <dgm:spPr/>
      <dgm:t>
        <a:bodyPr/>
        <a:lstStyle/>
        <a:p>
          <a:pPr latinLnBrk="1"/>
          <a:endParaRPr lang="ko-KR" altLang="en-US" sz="1100">
            <a:latin typeface="+mn-ea"/>
            <a:ea typeface="+mn-ea"/>
          </a:endParaRPr>
        </a:p>
      </dgm:t>
    </dgm:pt>
    <dgm:pt modelId="{7E6A062F-8955-49F7-AFC8-08EFEB695095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실시간 화면 갱신 속도 및 </a:t>
          </a:r>
          <a:r>
            <a:rPr lang="ko-KR" altLang="en-US" sz="1100" b="1" dirty="0" err="1" smtClean="0">
              <a:latin typeface="+mn-ea"/>
              <a:ea typeface="+mn-ea"/>
            </a:rPr>
            <a:t>매칭</a:t>
          </a:r>
          <a:r>
            <a:rPr lang="ko-KR" altLang="en-US" sz="1100" b="1" dirty="0" smtClean="0">
              <a:latin typeface="+mn-ea"/>
              <a:ea typeface="+mn-ea"/>
            </a:rPr>
            <a:t> 속도</a:t>
          </a:r>
          <a:r>
            <a:rPr lang="en-US" altLang="ko-KR" sz="1100" b="1" dirty="0" smtClean="0">
              <a:latin typeface="+mn-ea"/>
              <a:ea typeface="+mn-ea"/>
            </a:rPr>
            <a:t>(</a:t>
          </a:r>
          <a:r>
            <a:rPr lang="ko-KR" altLang="en-US" sz="1100" b="1" dirty="0" smtClean="0">
              <a:latin typeface="+mn-ea"/>
              <a:ea typeface="+mn-ea"/>
            </a:rPr>
            <a:t>동영상 플레이  테스트 가능</a:t>
          </a:r>
          <a:r>
            <a:rPr lang="en-US" altLang="ko-KR" sz="1100" b="1" dirty="0" smtClean="0">
              <a:latin typeface="+mn-ea"/>
              <a:ea typeface="+mn-ea"/>
            </a:rPr>
            <a:t>)</a:t>
          </a:r>
          <a:endParaRPr lang="ko-KR" altLang="en-US" sz="1100" b="1" dirty="0">
            <a:latin typeface="+mn-ea"/>
            <a:ea typeface="+mn-ea"/>
          </a:endParaRPr>
        </a:p>
      </dgm:t>
    </dgm:pt>
    <dgm:pt modelId="{9B0CD488-5CD0-48DC-A1E6-26571B1B4864}" type="parTrans" cxnId="{D7D577B6-F6E2-44C1-A828-D0D9E69CB9D8}">
      <dgm:prSet/>
      <dgm:spPr/>
      <dgm:t>
        <a:bodyPr/>
        <a:lstStyle/>
        <a:p>
          <a:pPr latinLnBrk="1"/>
          <a:endParaRPr lang="ko-KR" altLang="en-US"/>
        </a:p>
      </dgm:t>
    </dgm:pt>
    <dgm:pt modelId="{2CF1945D-93A5-4122-853D-41EA7B329B71}" type="sibTrans" cxnId="{D7D577B6-F6E2-44C1-A828-D0D9E69CB9D8}">
      <dgm:prSet/>
      <dgm:spPr/>
      <dgm:t>
        <a:bodyPr/>
        <a:lstStyle/>
        <a:p>
          <a:pPr latinLnBrk="1"/>
          <a:endParaRPr lang="ko-KR" altLang="en-US"/>
        </a:p>
      </dgm:t>
    </dgm:pt>
    <dgm:pt modelId="{4C481CCC-3823-4F45-9EFC-FB99588C696C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보안모듈 및 결제 테스트 가능</a:t>
          </a:r>
          <a:endParaRPr lang="ko-KR" altLang="en-US" sz="1100" b="1" dirty="0">
            <a:latin typeface="+mn-ea"/>
            <a:ea typeface="+mn-ea"/>
          </a:endParaRPr>
        </a:p>
      </dgm:t>
    </dgm:pt>
    <dgm:pt modelId="{A3905731-E98A-4319-88F7-AB3C06ECA431}" type="parTrans" cxnId="{6ED073F4-4EE7-4304-A8C7-CCFAF2EB0466}">
      <dgm:prSet/>
      <dgm:spPr/>
      <dgm:t>
        <a:bodyPr/>
        <a:lstStyle/>
        <a:p>
          <a:pPr latinLnBrk="1"/>
          <a:endParaRPr lang="ko-KR" altLang="en-US"/>
        </a:p>
      </dgm:t>
    </dgm:pt>
    <dgm:pt modelId="{55F1A978-5227-4DB2-BAB0-EC5E69D18FC4}" type="sibTrans" cxnId="{6ED073F4-4EE7-4304-A8C7-CCFAF2EB0466}">
      <dgm:prSet/>
      <dgm:spPr/>
      <dgm:t>
        <a:bodyPr/>
        <a:lstStyle/>
        <a:p>
          <a:pPr latinLnBrk="1"/>
          <a:endParaRPr lang="ko-KR" altLang="en-US"/>
        </a:p>
      </dgm:t>
    </dgm:pt>
    <dgm:pt modelId="{676B3316-2D21-4A71-98EB-DB1793D57572}">
      <dgm:prSet custT="1"/>
      <dgm:spPr/>
      <dgm:t>
        <a:bodyPr lIns="288000" rIns="144000"/>
        <a:lstStyle/>
        <a:p>
          <a:pPr latinLnBrk="1"/>
          <a:r>
            <a:rPr lang="ko-KR" altLang="en-US" sz="1100" b="1" dirty="0" smtClean="0">
              <a:latin typeface="+mn-ea"/>
              <a:ea typeface="+mn-ea"/>
            </a:rPr>
            <a:t>수동 테스트 시 다수 디바이스 </a:t>
          </a:r>
          <a:r>
            <a:rPr lang="ko-KR" altLang="en-US" sz="1100" b="1" dirty="0" err="1" smtClean="0">
              <a:latin typeface="+mn-ea"/>
              <a:ea typeface="+mn-ea"/>
            </a:rPr>
            <a:t>미러링</a:t>
          </a:r>
          <a:r>
            <a:rPr lang="ko-KR" altLang="en-US" sz="1100" b="1" dirty="0" smtClean="0">
              <a:latin typeface="+mn-ea"/>
              <a:ea typeface="+mn-ea"/>
            </a:rPr>
            <a:t> 기능 제공으로 수동 테스트 시간 단축</a:t>
          </a:r>
          <a:endParaRPr lang="ko-KR" altLang="en-US" sz="1100" b="1" dirty="0">
            <a:latin typeface="+mn-ea"/>
            <a:ea typeface="+mn-ea"/>
          </a:endParaRPr>
        </a:p>
      </dgm:t>
    </dgm:pt>
    <dgm:pt modelId="{6AA1EBCD-B9D4-4046-BF16-FC38B1B00B7B}" type="parTrans" cxnId="{E158BF5D-61B8-4421-B613-10E7BFF1E336}">
      <dgm:prSet/>
      <dgm:spPr/>
      <dgm:t>
        <a:bodyPr/>
        <a:lstStyle/>
        <a:p>
          <a:pPr latinLnBrk="1"/>
          <a:endParaRPr lang="ko-KR" altLang="en-US"/>
        </a:p>
      </dgm:t>
    </dgm:pt>
    <dgm:pt modelId="{299F0696-5B72-4E9C-866D-5781CBB8C904}" type="sibTrans" cxnId="{E158BF5D-61B8-4421-B613-10E7BFF1E336}">
      <dgm:prSet/>
      <dgm:spPr/>
      <dgm:t>
        <a:bodyPr/>
        <a:lstStyle/>
        <a:p>
          <a:pPr latinLnBrk="1"/>
          <a:endParaRPr lang="ko-KR" altLang="en-US"/>
        </a:p>
      </dgm:t>
    </dgm:pt>
    <dgm:pt modelId="{3DBCEDAD-9811-43DC-97F6-527DE4F4A92F}" type="pres">
      <dgm:prSet presAssocID="{05F4CD3F-1C7F-4491-BC4A-14E7C08596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B0098-90D3-4155-87E0-FD97FE1AFFD0}" type="pres">
      <dgm:prSet presAssocID="{658539BF-64CB-43E3-8170-D022144360CD}" presName="parentLin" presStyleCnt="0"/>
      <dgm:spPr/>
    </dgm:pt>
    <dgm:pt modelId="{E9D8B785-5FCB-4FAA-91F4-A051B0C3E830}" type="pres">
      <dgm:prSet presAssocID="{658539BF-64CB-43E3-8170-D022144360CD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63926A9-F317-41F9-AD88-C90E92C53717}" type="pres">
      <dgm:prSet presAssocID="{658539BF-64CB-43E3-8170-D022144360CD}" presName="parentText" presStyleLbl="node1" presStyleIdx="0" presStyleCnt="5" custScaleX="93946" custScaleY="81301" custLinFactNeighborX="-5265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C85EDC-59E1-43C8-911B-8CB3DA8476A2}" type="pres">
      <dgm:prSet presAssocID="{658539BF-64CB-43E3-8170-D022144360CD}" presName="negativeSpace" presStyleCnt="0"/>
      <dgm:spPr/>
    </dgm:pt>
    <dgm:pt modelId="{DD35F9C9-A47D-49C2-9D95-74B4562A378D}" type="pres">
      <dgm:prSet presAssocID="{658539BF-64CB-43E3-8170-D022144360CD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34A2E4-F0A1-409B-9B9E-DEC6303A65C7}" type="pres">
      <dgm:prSet presAssocID="{77F582DD-252B-4464-B4B4-024C1E44530A}" presName="spaceBetweenRectangles" presStyleCnt="0"/>
      <dgm:spPr/>
    </dgm:pt>
    <dgm:pt modelId="{07F9AF58-D13F-44B2-B619-0BBD8DCB131D}" type="pres">
      <dgm:prSet presAssocID="{5C8EC806-CC62-4737-8E25-8CFBF7C7A792}" presName="parentLin" presStyleCnt="0"/>
      <dgm:spPr/>
    </dgm:pt>
    <dgm:pt modelId="{55DBAB4E-86F6-4CE7-AB99-0EEF0B0EA7CA}" type="pres">
      <dgm:prSet presAssocID="{5C8EC806-CC62-4737-8E25-8CFBF7C7A792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A9742FE-A13A-4B7D-8DEC-E36E410D456C}" type="pres">
      <dgm:prSet presAssocID="{5C8EC806-CC62-4737-8E25-8CFBF7C7A792}" presName="parentText" presStyleLbl="node1" presStyleIdx="1" presStyleCnt="5" custScaleX="93946" custScaleY="81301" custLinFactNeighborX="-5265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02C5F2-BD82-45E0-8021-13DD5E744F6C}" type="pres">
      <dgm:prSet presAssocID="{5C8EC806-CC62-4737-8E25-8CFBF7C7A792}" presName="negativeSpace" presStyleCnt="0"/>
      <dgm:spPr/>
    </dgm:pt>
    <dgm:pt modelId="{C66432F4-E4CE-456A-865E-38E0B678B9F2}" type="pres">
      <dgm:prSet presAssocID="{5C8EC806-CC62-4737-8E25-8CFBF7C7A792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2B251D-B845-4043-B740-69227BABC02D}" type="pres">
      <dgm:prSet presAssocID="{37B63FC0-6FE1-455B-BEDD-0ECB5FB9578E}" presName="spaceBetweenRectangles" presStyleCnt="0"/>
      <dgm:spPr/>
    </dgm:pt>
    <dgm:pt modelId="{A1F76733-A009-4A71-AD95-5A6CC25E8287}" type="pres">
      <dgm:prSet presAssocID="{3514922E-E960-4361-8BC4-F86C49D104B6}" presName="parentLin" presStyleCnt="0"/>
      <dgm:spPr/>
    </dgm:pt>
    <dgm:pt modelId="{9ABCBCB2-1CE5-4BBA-AB62-0DDA8FB4F373}" type="pres">
      <dgm:prSet presAssocID="{3514922E-E960-4361-8BC4-F86C49D104B6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7F20486-008B-4641-80CE-2ADECC490193}" type="pres">
      <dgm:prSet presAssocID="{3514922E-E960-4361-8BC4-F86C49D104B6}" presName="parentText" presStyleLbl="node1" presStyleIdx="2" presStyleCnt="5" custScaleX="93573" custScaleY="81301" custLinFactNeighborX="-5265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9EA855-FA4F-48BB-A020-65315EAEA0ED}" type="pres">
      <dgm:prSet presAssocID="{3514922E-E960-4361-8BC4-F86C49D104B6}" presName="negativeSpace" presStyleCnt="0"/>
      <dgm:spPr/>
    </dgm:pt>
    <dgm:pt modelId="{A1EEE0BC-E7C4-43DF-AB82-9C14C413C3D2}" type="pres">
      <dgm:prSet presAssocID="{3514922E-E960-4361-8BC4-F86C49D104B6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BF1CC-AA90-4902-995F-F2B0A815A7EA}" type="pres">
      <dgm:prSet presAssocID="{AAF5D5EC-7777-4C5A-BDE7-F1142FCBA678}" presName="spaceBetweenRectangles" presStyleCnt="0"/>
      <dgm:spPr/>
    </dgm:pt>
    <dgm:pt modelId="{26BD9DAE-82C9-4B49-96F5-45976DBD4C63}" type="pres">
      <dgm:prSet presAssocID="{FA07C735-109F-4C91-A2E7-A93CAEBDDC7E}" presName="parentLin" presStyleCnt="0"/>
      <dgm:spPr/>
    </dgm:pt>
    <dgm:pt modelId="{3EAA3163-2A2D-4B1B-878E-661274D5BD26}" type="pres">
      <dgm:prSet presAssocID="{FA07C735-109F-4C91-A2E7-A93CAEBDDC7E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DD2C74B-F566-4017-AC69-5AC53087FA9D}" type="pres">
      <dgm:prSet presAssocID="{FA07C735-109F-4C91-A2E7-A93CAEBDDC7E}" presName="parentText" presStyleLbl="node1" presStyleIdx="3" presStyleCnt="5" custScaleX="93573" custScaleY="81301" custLinFactNeighborX="-5265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42B048-123A-4CA7-B0D1-9F5D27387E4D}" type="pres">
      <dgm:prSet presAssocID="{FA07C735-109F-4C91-A2E7-A93CAEBDDC7E}" presName="negativeSpace" presStyleCnt="0"/>
      <dgm:spPr/>
    </dgm:pt>
    <dgm:pt modelId="{745DEFE6-0EF0-471E-A8C9-1AFD0AD27377}" type="pres">
      <dgm:prSet presAssocID="{FA07C735-109F-4C91-A2E7-A93CAEBDDC7E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D1ECCD-4DFC-4DE9-B0B3-D40C9B2B0929}" type="pres">
      <dgm:prSet presAssocID="{73245E1A-6B64-4DE5-971B-9C9EC95FBABA}" presName="spaceBetweenRectangles" presStyleCnt="0"/>
      <dgm:spPr/>
    </dgm:pt>
    <dgm:pt modelId="{29EAF63D-EDC9-433D-A66F-0AF27F54B81F}" type="pres">
      <dgm:prSet presAssocID="{794DFD3A-70B9-4022-977E-AC7B4BE6E11F}" presName="parentLin" presStyleCnt="0"/>
      <dgm:spPr/>
    </dgm:pt>
    <dgm:pt modelId="{615D6365-73C9-4FE5-AF55-90C729947C75}" type="pres">
      <dgm:prSet presAssocID="{794DFD3A-70B9-4022-977E-AC7B4BE6E11F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05DE0A7-7472-4D98-8DB6-1C4945C87594}" type="pres">
      <dgm:prSet presAssocID="{794DFD3A-70B9-4022-977E-AC7B4BE6E11F}" presName="parentText" presStyleLbl="node1" presStyleIdx="4" presStyleCnt="5" custScaleX="89521" custScaleY="78467" custLinFactNeighborX="-4668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C8B4CC-70C7-4084-81FB-0EE6B1D85CFF}" type="pres">
      <dgm:prSet presAssocID="{794DFD3A-70B9-4022-977E-AC7B4BE6E11F}" presName="negativeSpace" presStyleCnt="0"/>
      <dgm:spPr/>
    </dgm:pt>
    <dgm:pt modelId="{00975830-26B0-47A2-AE3C-BC6B586B96AD}" type="pres">
      <dgm:prSet presAssocID="{794DFD3A-70B9-4022-977E-AC7B4BE6E11F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00A006A-E331-4653-AEC5-DF4965A44FA1}" type="presOf" srcId="{FA07C735-109F-4C91-A2E7-A93CAEBDDC7E}" destId="{ADD2C74B-F566-4017-AC69-5AC53087FA9D}" srcOrd="1" destOrd="0" presId="urn:microsoft.com/office/officeart/2005/8/layout/list1"/>
    <dgm:cxn modelId="{8019E87C-2518-4FA8-A199-88581C5856E4}" type="presOf" srcId="{5C8EC806-CC62-4737-8E25-8CFBF7C7A792}" destId="{55DBAB4E-86F6-4CE7-AB99-0EEF0B0EA7CA}" srcOrd="0" destOrd="0" presId="urn:microsoft.com/office/officeart/2005/8/layout/list1"/>
    <dgm:cxn modelId="{E158BF5D-61B8-4421-B613-10E7BFF1E336}" srcId="{3514922E-E960-4361-8BC4-F86C49D104B6}" destId="{676B3316-2D21-4A71-98EB-DB1793D57572}" srcOrd="2" destOrd="0" parTransId="{6AA1EBCD-B9D4-4046-BF16-FC38B1B00B7B}" sibTransId="{299F0696-5B72-4E9C-866D-5781CBB8C904}"/>
    <dgm:cxn modelId="{814E9477-B9F8-4D86-8D7F-CBE4D0F63EE5}" type="presOf" srcId="{2FED3066-90D0-4990-B0C7-ED6004401660}" destId="{745DEFE6-0EF0-471E-A8C9-1AFD0AD27377}" srcOrd="0" destOrd="0" presId="urn:microsoft.com/office/officeart/2005/8/layout/list1"/>
    <dgm:cxn modelId="{DA1EC909-3CDB-4C73-851C-4948506048F6}" type="presOf" srcId="{B2745769-5984-4CA0-BB68-66CB8A0471E8}" destId="{00975830-26B0-47A2-AE3C-BC6B586B96AD}" srcOrd="0" destOrd="0" presId="urn:microsoft.com/office/officeart/2005/8/layout/list1"/>
    <dgm:cxn modelId="{6629DB28-9605-4B4C-A87D-599AB08C649B}" srcId="{794DFD3A-70B9-4022-977E-AC7B4BE6E11F}" destId="{B2745769-5984-4CA0-BB68-66CB8A0471E8}" srcOrd="0" destOrd="0" parTransId="{32AAF1F9-BCD9-40CA-A8E8-18370FC12033}" sibTransId="{730247E6-9F80-4FD1-90BB-2458CA5C027A}"/>
    <dgm:cxn modelId="{51485AAA-03D2-4D9D-AB22-53A4273FC497}" type="presOf" srcId="{7E6A062F-8955-49F7-AFC8-08EFEB695095}" destId="{DD35F9C9-A47D-49C2-9D95-74B4562A378D}" srcOrd="0" destOrd="1" presId="urn:microsoft.com/office/officeart/2005/8/layout/list1"/>
    <dgm:cxn modelId="{04EC509E-90CB-4AF6-91D3-E61B49B6DAB0}" type="presOf" srcId="{5C8EC806-CC62-4737-8E25-8CFBF7C7A792}" destId="{3A9742FE-A13A-4B7D-8DEC-E36E410D456C}" srcOrd="1" destOrd="0" presId="urn:microsoft.com/office/officeart/2005/8/layout/list1"/>
    <dgm:cxn modelId="{7D6D524A-74E8-4D36-AF24-1362B259F3BF}" srcId="{05F4CD3F-1C7F-4491-BC4A-14E7C0859600}" destId="{3514922E-E960-4361-8BC4-F86C49D104B6}" srcOrd="2" destOrd="0" parTransId="{CCB08516-C22B-4DA0-A8E4-FCD4642D75AE}" sibTransId="{AAF5D5EC-7777-4C5A-BDE7-F1142FCBA678}"/>
    <dgm:cxn modelId="{B41C9F84-956B-4772-A02F-2504CE182C09}" srcId="{05F4CD3F-1C7F-4491-BC4A-14E7C0859600}" destId="{658539BF-64CB-43E3-8170-D022144360CD}" srcOrd="0" destOrd="0" parTransId="{53635690-8533-4170-99A2-E6CFD5E07B51}" sibTransId="{77F582DD-252B-4464-B4B4-024C1E44530A}"/>
    <dgm:cxn modelId="{3CC4795C-5D74-4B8C-ADE2-4FC25F83D5E8}" srcId="{3514922E-E960-4361-8BC4-F86C49D104B6}" destId="{6B05ACD8-C58A-4E7C-9C8E-0512E7A3F654}" srcOrd="1" destOrd="0" parTransId="{D91E0CCE-DEDE-4D70-A5E5-6FBCD287CEBB}" sibTransId="{0F417449-90D3-4FA7-BEE3-37ABDF84C0D7}"/>
    <dgm:cxn modelId="{1B4BEE8D-270C-45FC-B5EB-AD8EAC954D96}" srcId="{FA07C735-109F-4C91-A2E7-A93CAEBDDC7E}" destId="{2FED3066-90D0-4990-B0C7-ED6004401660}" srcOrd="0" destOrd="0" parTransId="{4CDAC83D-0CBB-4F78-8148-5F886CB5C235}" sibTransId="{147F32CE-C732-4FF8-B325-383DBD65E8CD}"/>
    <dgm:cxn modelId="{0E85EB47-7A28-4A62-BADA-BD48D28A0D27}" type="presOf" srcId="{4C481CCC-3823-4F45-9EFC-FB99588C696C}" destId="{C66432F4-E4CE-456A-865E-38E0B678B9F2}" srcOrd="0" destOrd="1" presId="urn:microsoft.com/office/officeart/2005/8/layout/list1"/>
    <dgm:cxn modelId="{957DF1B4-1411-4251-A961-3AF3D7160541}" type="presOf" srcId="{676B3316-2D21-4A71-98EB-DB1793D57572}" destId="{A1EEE0BC-E7C4-43DF-AB82-9C14C413C3D2}" srcOrd="0" destOrd="2" presId="urn:microsoft.com/office/officeart/2005/8/layout/list1"/>
    <dgm:cxn modelId="{301F311F-D14A-4D35-87FD-7624ABF8A333}" srcId="{05F4CD3F-1C7F-4491-BC4A-14E7C0859600}" destId="{5C8EC806-CC62-4737-8E25-8CFBF7C7A792}" srcOrd="1" destOrd="0" parTransId="{664CD846-799E-4368-8B2C-E4F313C6E8F5}" sibTransId="{37B63FC0-6FE1-455B-BEDD-0ECB5FB9578E}"/>
    <dgm:cxn modelId="{D7D577B6-F6E2-44C1-A828-D0D9E69CB9D8}" srcId="{658539BF-64CB-43E3-8170-D022144360CD}" destId="{7E6A062F-8955-49F7-AFC8-08EFEB695095}" srcOrd="1" destOrd="0" parTransId="{9B0CD488-5CD0-48DC-A1E6-26571B1B4864}" sibTransId="{2CF1945D-93A5-4122-853D-41EA7B329B71}"/>
    <dgm:cxn modelId="{F143CECB-B1E2-4969-A2CD-1AA900C909BB}" type="presOf" srcId="{794DFD3A-70B9-4022-977E-AC7B4BE6E11F}" destId="{615D6365-73C9-4FE5-AF55-90C729947C75}" srcOrd="0" destOrd="0" presId="urn:microsoft.com/office/officeart/2005/8/layout/list1"/>
    <dgm:cxn modelId="{BDC32384-9946-4A66-B2C3-27415FBB03FB}" type="presOf" srcId="{3514922E-E960-4361-8BC4-F86C49D104B6}" destId="{9ABCBCB2-1CE5-4BBA-AB62-0DDA8FB4F373}" srcOrd="0" destOrd="0" presId="urn:microsoft.com/office/officeart/2005/8/layout/list1"/>
    <dgm:cxn modelId="{A65DD3EB-734F-40EC-A3FB-BC0E4D51CBC3}" srcId="{05F4CD3F-1C7F-4491-BC4A-14E7C0859600}" destId="{794DFD3A-70B9-4022-977E-AC7B4BE6E11F}" srcOrd="4" destOrd="0" parTransId="{438D19A4-878F-4C2B-9D42-F2999DE0E81B}" sibTransId="{C4088D06-8FE9-4A6E-B6CE-D4CF31F3F76A}"/>
    <dgm:cxn modelId="{E9C8B745-E572-4078-B312-7FCF149CBF49}" srcId="{658539BF-64CB-43E3-8170-D022144360CD}" destId="{C9639B8C-FF73-48E2-BB63-66FA9804CC7C}" srcOrd="0" destOrd="0" parTransId="{9676A18F-EE46-4B97-AFC9-B9B400536122}" sibTransId="{E6609691-6A41-4DA8-B62A-0968C4109C00}"/>
    <dgm:cxn modelId="{BBC378B9-8FD7-431E-AD38-7863C55A8C74}" type="presOf" srcId="{55C3DFE4-7104-4F4A-8187-5C78C2641C52}" destId="{C66432F4-E4CE-456A-865E-38E0B678B9F2}" srcOrd="0" destOrd="0" presId="urn:microsoft.com/office/officeart/2005/8/layout/list1"/>
    <dgm:cxn modelId="{797E7A4D-80F4-482B-BBA6-0C84C4F611B0}" srcId="{05F4CD3F-1C7F-4491-BC4A-14E7C0859600}" destId="{FA07C735-109F-4C91-A2E7-A93CAEBDDC7E}" srcOrd="3" destOrd="0" parTransId="{0CDC477E-D885-4B48-B9B3-A52F7C2E1BF0}" sibTransId="{73245E1A-6B64-4DE5-971B-9C9EC95FBABA}"/>
    <dgm:cxn modelId="{23983FAD-B01B-42D2-A812-A276E59D1A1E}" type="presOf" srcId="{B54375D0-73A4-45D9-8BC2-79E46F98CC12}" destId="{00975830-26B0-47A2-AE3C-BC6B586B96AD}" srcOrd="0" destOrd="1" presId="urn:microsoft.com/office/officeart/2005/8/layout/list1"/>
    <dgm:cxn modelId="{A23A476A-3271-42E7-AD37-763E8911028F}" type="presOf" srcId="{658539BF-64CB-43E3-8170-D022144360CD}" destId="{E9D8B785-5FCB-4FAA-91F4-A051B0C3E830}" srcOrd="0" destOrd="0" presId="urn:microsoft.com/office/officeart/2005/8/layout/list1"/>
    <dgm:cxn modelId="{A7248BD3-27CA-4F31-9B79-436E35AFE14C}" type="presOf" srcId="{05F4CD3F-1C7F-4491-BC4A-14E7C0859600}" destId="{3DBCEDAD-9811-43DC-97F6-527DE4F4A92F}" srcOrd="0" destOrd="0" presId="urn:microsoft.com/office/officeart/2005/8/layout/list1"/>
    <dgm:cxn modelId="{70C3E1A8-E3B4-458E-8DAF-9E592E51BCBD}" type="presOf" srcId="{E504879E-4544-46DB-9D54-B8DBAE901181}" destId="{A1EEE0BC-E7C4-43DF-AB82-9C14C413C3D2}" srcOrd="0" destOrd="0" presId="urn:microsoft.com/office/officeart/2005/8/layout/list1"/>
    <dgm:cxn modelId="{55C4A4E5-9BB0-40E0-8791-0C5712CE697B}" srcId="{794DFD3A-70B9-4022-977E-AC7B4BE6E11F}" destId="{B54375D0-73A4-45D9-8BC2-79E46F98CC12}" srcOrd="1" destOrd="0" parTransId="{354B1D28-3BAA-421D-A3F9-B37F4C2A1056}" sibTransId="{A602126E-85E8-40D2-AE75-0229E6133122}"/>
    <dgm:cxn modelId="{6E8F4BA7-9768-4509-AE36-244947EFECC8}" srcId="{3514922E-E960-4361-8BC4-F86C49D104B6}" destId="{E504879E-4544-46DB-9D54-B8DBAE901181}" srcOrd="0" destOrd="0" parTransId="{0D929762-6D7B-446B-A896-59AF0F795476}" sibTransId="{B62CBE01-93FC-49A6-B28D-C4F53B303007}"/>
    <dgm:cxn modelId="{6ED073F4-4EE7-4304-A8C7-CCFAF2EB0466}" srcId="{5C8EC806-CC62-4737-8E25-8CFBF7C7A792}" destId="{4C481CCC-3823-4F45-9EFC-FB99588C696C}" srcOrd="1" destOrd="0" parTransId="{A3905731-E98A-4319-88F7-AB3C06ECA431}" sibTransId="{55F1A978-5227-4DB2-BAB0-EC5E69D18FC4}"/>
    <dgm:cxn modelId="{00AB9FF3-E204-4365-9D65-51F3404842F2}" type="presOf" srcId="{C9639B8C-FF73-48E2-BB63-66FA9804CC7C}" destId="{DD35F9C9-A47D-49C2-9D95-74B4562A378D}" srcOrd="0" destOrd="0" presId="urn:microsoft.com/office/officeart/2005/8/layout/list1"/>
    <dgm:cxn modelId="{5A2A0095-3AD7-4820-A7BC-EAB40F2EE6D5}" type="presOf" srcId="{3514922E-E960-4361-8BC4-F86C49D104B6}" destId="{17F20486-008B-4641-80CE-2ADECC490193}" srcOrd="1" destOrd="0" presId="urn:microsoft.com/office/officeart/2005/8/layout/list1"/>
    <dgm:cxn modelId="{90FCCEF3-E69F-4AA3-9354-13FDB2FF7266}" type="presOf" srcId="{658539BF-64CB-43E3-8170-D022144360CD}" destId="{D63926A9-F317-41F9-AD88-C90E92C53717}" srcOrd="1" destOrd="0" presId="urn:microsoft.com/office/officeart/2005/8/layout/list1"/>
    <dgm:cxn modelId="{39FB886F-432E-4479-ACBB-63F18FBC00DF}" type="presOf" srcId="{FA07C735-109F-4C91-A2E7-A93CAEBDDC7E}" destId="{3EAA3163-2A2D-4B1B-878E-661274D5BD26}" srcOrd="0" destOrd="0" presId="urn:microsoft.com/office/officeart/2005/8/layout/list1"/>
    <dgm:cxn modelId="{B66BCBFD-A6E7-40F2-9646-0537A950E121}" type="presOf" srcId="{6B05ACD8-C58A-4E7C-9C8E-0512E7A3F654}" destId="{A1EEE0BC-E7C4-43DF-AB82-9C14C413C3D2}" srcOrd="0" destOrd="1" presId="urn:microsoft.com/office/officeart/2005/8/layout/list1"/>
    <dgm:cxn modelId="{E6377E11-FEB3-437B-A5F0-6012877AA2E8}" type="presOf" srcId="{794DFD3A-70B9-4022-977E-AC7B4BE6E11F}" destId="{105DE0A7-7472-4D98-8DB6-1C4945C87594}" srcOrd="1" destOrd="0" presId="urn:microsoft.com/office/officeart/2005/8/layout/list1"/>
    <dgm:cxn modelId="{81C92DA7-CBAA-475A-A840-009B52E2F3F8}" srcId="{5C8EC806-CC62-4737-8E25-8CFBF7C7A792}" destId="{55C3DFE4-7104-4F4A-8187-5C78C2641C52}" srcOrd="0" destOrd="0" parTransId="{7BA8FAE0-FD6D-4E57-9A39-B440AF101EE9}" sibTransId="{B7BB7DE8-186D-433D-8DC4-68C03762675C}"/>
    <dgm:cxn modelId="{89403382-D360-4128-A295-AFE680FC01E3}" type="presParOf" srcId="{3DBCEDAD-9811-43DC-97F6-527DE4F4A92F}" destId="{E3AB0098-90D3-4155-87E0-FD97FE1AFFD0}" srcOrd="0" destOrd="0" presId="urn:microsoft.com/office/officeart/2005/8/layout/list1"/>
    <dgm:cxn modelId="{4DE0D8C4-29D9-4D7D-91B8-73F34F88ED89}" type="presParOf" srcId="{E3AB0098-90D3-4155-87E0-FD97FE1AFFD0}" destId="{E9D8B785-5FCB-4FAA-91F4-A051B0C3E830}" srcOrd="0" destOrd="0" presId="urn:microsoft.com/office/officeart/2005/8/layout/list1"/>
    <dgm:cxn modelId="{B9D8E14A-9776-41E1-B571-752F70C9BD95}" type="presParOf" srcId="{E3AB0098-90D3-4155-87E0-FD97FE1AFFD0}" destId="{D63926A9-F317-41F9-AD88-C90E92C53717}" srcOrd="1" destOrd="0" presId="urn:microsoft.com/office/officeart/2005/8/layout/list1"/>
    <dgm:cxn modelId="{A1C5B546-AEAE-405D-815D-C172A4EB6E7A}" type="presParOf" srcId="{3DBCEDAD-9811-43DC-97F6-527DE4F4A92F}" destId="{9BC85EDC-59E1-43C8-911B-8CB3DA8476A2}" srcOrd="1" destOrd="0" presId="urn:microsoft.com/office/officeart/2005/8/layout/list1"/>
    <dgm:cxn modelId="{62B891AD-8EAD-4A64-B7CD-FBD8A432EB1A}" type="presParOf" srcId="{3DBCEDAD-9811-43DC-97F6-527DE4F4A92F}" destId="{DD35F9C9-A47D-49C2-9D95-74B4562A378D}" srcOrd="2" destOrd="0" presId="urn:microsoft.com/office/officeart/2005/8/layout/list1"/>
    <dgm:cxn modelId="{8CF7FE12-0DDD-457E-BE07-DC3D6529B7FC}" type="presParOf" srcId="{3DBCEDAD-9811-43DC-97F6-527DE4F4A92F}" destId="{9034A2E4-F0A1-409B-9B9E-DEC6303A65C7}" srcOrd="3" destOrd="0" presId="urn:microsoft.com/office/officeart/2005/8/layout/list1"/>
    <dgm:cxn modelId="{041056FE-B88F-47F4-AF06-FBAAAFAFD30C}" type="presParOf" srcId="{3DBCEDAD-9811-43DC-97F6-527DE4F4A92F}" destId="{07F9AF58-D13F-44B2-B619-0BBD8DCB131D}" srcOrd="4" destOrd="0" presId="urn:microsoft.com/office/officeart/2005/8/layout/list1"/>
    <dgm:cxn modelId="{D90495D0-B971-4711-B97A-81134FA13D4F}" type="presParOf" srcId="{07F9AF58-D13F-44B2-B619-0BBD8DCB131D}" destId="{55DBAB4E-86F6-4CE7-AB99-0EEF0B0EA7CA}" srcOrd="0" destOrd="0" presId="urn:microsoft.com/office/officeart/2005/8/layout/list1"/>
    <dgm:cxn modelId="{47B4592A-BB03-4586-A005-BF2E1B99CD1F}" type="presParOf" srcId="{07F9AF58-D13F-44B2-B619-0BBD8DCB131D}" destId="{3A9742FE-A13A-4B7D-8DEC-E36E410D456C}" srcOrd="1" destOrd="0" presId="urn:microsoft.com/office/officeart/2005/8/layout/list1"/>
    <dgm:cxn modelId="{5DBEB025-B6AA-4484-AF24-3296749E6100}" type="presParOf" srcId="{3DBCEDAD-9811-43DC-97F6-527DE4F4A92F}" destId="{0202C5F2-BD82-45E0-8021-13DD5E744F6C}" srcOrd="5" destOrd="0" presId="urn:microsoft.com/office/officeart/2005/8/layout/list1"/>
    <dgm:cxn modelId="{727B4A5E-C279-4E82-B149-625C825E6A83}" type="presParOf" srcId="{3DBCEDAD-9811-43DC-97F6-527DE4F4A92F}" destId="{C66432F4-E4CE-456A-865E-38E0B678B9F2}" srcOrd="6" destOrd="0" presId="urn:microsoft.com/office/officeart/2005/8/layout/list1"/>
    <dgm:cxn modelId="{951D7821-0E97-46E0-96B3-7DBDBB4AB29A}" type="presParOf" srcId="{3DBCEDAD-9811-43DC-97F6-527DE4F4A92F}" destId="{7C2B251D-B845-4043-B740-69227BABC02D}" srcOrd="7" destOrd="0" presId="urn:microsoft.com/office/officeart/2005/8/layout/list1"/>
    <dgm:cxn modelId="{223D650E-C7F2-45E0-B54B-BC18ECEBB593}" type="presParOf" srcId="{3DBCEDAD-9811-43DC-97F6-527DE4F4A92F}" destId="{A1F76733-A009-4A71-AD95-5A6CC25E8287}" srcOrd="8" destOrd="0" presId="urn:microsoft.com/office/officeart/2005/8/layout/list1"/>
    <dgm:cxn modelId="{0D5F98BC-13A6-405C-90BB-6C6D61C14382}" type="presParOf" srcId="{A1F76733-A009-4A71-AD95-5A6CC25E8287}" destId="{9ABCBCB2-1CE5-4BBA-AB62-0DDA8FB4F373}" srcOrd="0" destOrd="0" presId="urn:microsoft.com/office/officeart/2005/8/layout/list1"/>
    <dgm:cxn modelId="{37C10DA0-D313-40A2-9DFE-C9E288C98A4B}" type="presParOf" srcId="{A1F76733-A009-4A71-AD95-5A6CC25E8287}" destId="{17F20486-008B-4641-80CE-2ADECC490193}" srcOrd="1" destOrd="0" presId="urn:microsoft.com/office/officeart/2005/8/layout/list1"/>
    <dgm:cxn modelId="{BA7553AB-8851-4DAC-B77E-6D5E53C740C6}" type="presParOf" srcId="{3DBCEDAD-9811-43DC-97F6-527DE4F4A92F}" destId="{379EA855-FA4F-48BB-A020-65315EAEA0ED}" srcOrd="9" destOrd="0" presId="urn:microsoft.com/office/officeart/2005/8/layout/list1"/>
    <dgm:cxn modelId="{04FD2979-7CAD-4299-AA8F-DA5FC5F6192F}" type="presParOf" srcId="{3DBCEDAD-9811-43DC-97F6-527DE4F4A92F}" destId="{A1EEE0BC-E7C4-43DF-AB82-9C14C413C3D2}" srcOrd="10" destOrd="0" presId="urn:microsoft.com/office/officeart/2005/8/layout/list1"/>
    <dgm:cxn modelId="{30260B60-55C4-4671-86B6-8204ABCF3706}" type="presParOf" srcId="{3DBCEDAD-9811-43DC-97F6-527DE4F4A92F}" destId="{511BF1CC-AA90-4902-995F-F2B0A815A7EA}" srcOrd="11" destOrd="0" presId="urn:microsoft.com/office/officeart/2005/8/layout/list1"/>
    <dgm:cxn modelId="{F3B9A8EC-A429-49F6-BF5C-747E4BDB97E9}" type="presParOf" srcId="{3DBCEDAD-9811-43DC-97F6-527DE4F4A92F}" destId="{26BD9DAE-82C9-4B49-96F5-45976DBD4C63}" srcOrd="12" destOrd="0" presId="urn:microsoft.com/office/officeart/2005/8/layout/list1"/>
    <dgm:cxn modelId="{86AB2BB5-EBD7-4D31-9AF2-31DDCCB1A116}" type="presParOf" srcId="{26BD9DAE-82C9-4B49-96F5-45976DBD4C63}" destId="{3EAA3163-2A2D-4B1B-878E-661274D5BD26}" srcOrd="0" destOrd="0" presId="urn:microsoft.com/office/officeart/2005/8/layout/list1"/>
    <dgm:cxn modelId="{5A1B53B0-2C71-4E73-A8EF-9109A9EFD396}" type="presParOf" srcId="{26BD9DAE-82C9-4B49-96F5-45976DBD4C63}" destId="{ADD2C74B-F566-4017-AC69-5AC53087FA9D}" srcOrd="1" destOrd="0" presId="urn:microsoft.com/office/officeart/2005/8/layout/list1"/>
    <dgm:cxn modelId="{889C9D89-BDFF-4EAE-8AA8-972C3AA30C21}" type="presParOf" srcId="{3DBCEDAD-9811-43DC-97F6-527DE4F4A92F}" destId="{9D42B048-123A-4CA7-B0D1-9F5D27387E4D}" srcOrd="13" destOrd="0" presId="urn:microsoft.com/office/officeart/2005/8/layout/list1"/>
    <dgm:cxn modelId="{A1895E5C-7A3A-426D-9608-A07C50972E16}" type="presParOf" srcId="{3DBCEDAD-9811-43DC-97F6-527DE4F4A92F}" destId="{745DEFE6-0EF0-471E-A8C9-1AFD0AD27377}" srcOrd="14" destOrd="0" presId="urn:microsoft.com/office/officeart/2005/8/layout/list1"/>
    <dgm:cxn modelId="{A3920C18-5506-4EB8-8C69-27B3EBFAE844}" type="presParOf" srcId="{3DBCEDAD-9811-43DC-97F6-527DE4F4A92F}" destId="{D8D1ECCD-4DFC-4DE9-B0B3-D40C9B2B0929}" srcOrd="15" destOrd="0" presId="urn:microsoft.com/office/officeart/2005/8/layout/list1"/>
    <dgm:cxn modelId="{55665B6C-9A57-492F-A53E-EE1DEE229D88}" type="presParOf" srcId="{3DBCEDAD-9811-43DC-97F6-527DE4F4A92F}" destId="{29EAF63D-EDC9-433D-A66F-0AF27F54B81F}" srcOrd="16" destOrd="0" presId="urn:microsoft.com/office/officeart/2005/8/layout/list1"/>
    <dgm:cxn modelId="{8301A457-6D08-494D-8D01-C8A7BD22DD85}" type="presParOf" srcId="{29EAF63D-EDC9-433D-A66F-0AF27F54B81F}" destId="{615D6365-73C9-4FE5-AF55-90C729947C75}" srcOrd="0" destOrd="0" presId="urn:microsoft.com/office/officeart/2005/8/layout/list1"/>
    <dgm:cxn modelId="{D7F7ADB1-4832-4BF4-A3BC-F38D9686F4A1}" type="presParOf" srcId="{29EAF63D-EDC9-433D-A66F-0AF27F54B81F}" destId="{105DE0A7-7472-4D98-8DB6-1C4945C87594}" srcOrd="1" destOrd="0" presId="urn:microsoft.com/office/officeart/2005/8/layout/list1"/>
    <dgm:cxn modelId="{EE11A7FF-121E-4768-BD6B-AE336CFD1EA9}" type="presParOf" srcId="{3DBCEDAD-9811-43DC-97F6-527DE4F4A92F}" destId="{18C8B4CC-70C7-4084-81FB-0EE6B1D85CFF}" srcOrd="17" destOrd="0" presId="urn:microsoft.com/office/officeart/2005/8/layout/list1"/>
    <dgm:cxn modelId="{3664C130-DAAD-446D-A5A5-40C11FFBBD8F}" type="presParOf" srcId="{3DBCEDAD-9811-43DC-97F6-527DE4F4A92F}" destId="{00975830-26B0-47A2-AE3C-BC6B586B96AD}" srcOrd="18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325F2-14D1-4F29-B61A-3D1EB7A236B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B809B3C-6165-421E-B615-C1B833486C29}">
      <dgm:prSet phldrT="[텍스트]" custT="1"/>
      <dgm:spPr/>
      <dgm:t>
        <a:bodyPr lIns="72000" tIns="36000" rIns="72000" bIns="36000"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ko-KR" altLang="en-US" sz="1400" b="1" dirty="0" smtClean="0"/>
            <a:t>테스트 자동화로 테스트 생산성 향상</a:t>
          </a:r>
          <a:endParaRPr lang="ko-KR" altLang="en-US" sz="1400" b="1" dirty="0"/>
        </a:p>
      </dgm:t>
    </dgm:pt>
    <dgm:pt modelId="{A7A2ACFD-BC4A-4E7B-B541-F5F2370D513A}" type="parTrans" cxnId="{5A105FBC-ACF1-4CB9-8355-798668E9BF01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40A5124F-E78B-4F8C-9C15-C9CC63A3F780}" type="sibTrans" cxnId="{5A105FBC-ACF1-4CB9-8355-798668E9BF01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E3912777-0733-42EB-8BB7-7511701CD1E6}">
      <dgm:prSet phldrT="[텍스트]" custT="1"/>
      <dgm:spPr/>
      <dgm:t>
        <a:bodyPr lIns="72000" tIns="36000" rIns="72000" bIns="36000"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ko-KR" altLang="en-US" sz="1400" b="1" dirty="0" smtClean="0"/>
            <a:t>정확하고 빠른 </a:t>
          </a:r>
          <a:endParaRPr lang="en-US" altLang="ko-KR" sz="1400" b="1" dirty="0" smtClean="0"/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ko-KR" altLang="en-US" sz="1400" b="1" dirty="0" smtClean="0"/>
            <a:t>테스트 </a:t>
          </a:r>
          <a:r>
            <a:rPr lang="en-US" altLang="ko-KR" sz="1400" b="1" dirty="0" smtClean="0"/>
            <a:t>/ </a:t>
          </a:r>
          <a:r>
            <a:rPr lang="ko-KR" altLang="en-US" sz="1400" b="1" dirty="0" smtClean="0"/>
            <a:t>모니터링으로 </a:t>
          </a:r>
          <a:endParaRPr lang="en-US" altLang="ko-KR" sz="1400" b="1" dirty="0" smtClean="0"/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ko-KR" altLang="en-US" sz="1400" b="1" dirty="0" smtClean="0"/>
            <a:t>서비스 품질 개선</a:t>
          </a:r>
          <a:endParaRPr lang="ko-KR" altLang="en-US" sz="1400" b="1" dirty="0"/>
        </a:p>
      </dgm:t>
    </dgm:pt>
    <dgm:pt modelId="{65E77140-7AFB-4BB7-BFAF-6BC4FA47B1F1}" type="parTrans" cxnId="{7A0865CF-2167-4FCD-9A43-376B524BC482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EE0E004A-FFB2-4EF3-8058-1797F193C536}" type="sibTrans" cxnId="{7A0865CF-2167-4FCD-9A43-376B524BC482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4C21087C-0CD7-4128-899B-143D1C4BDFBC}" type="pres">
      <dgm:prSet presAssocID="{7E5325F2-14D1-4F29-B61A-3D1EB7A236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FC1C60-A71A-4C22-ACAD-402C6AAC6474}" type="pres">
      <dgm:prSet presAssocID="{9B809B3C-6165-421E-B615-C1B833486C2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C61407-9962-47D9-A89A-9BC1456C5115}" type="pres">
      <dgm:prSet presAssocID="{40A5124F-E78B-4F8C-9C15-C9CC63A3F780}" presName="spacer" presStyleCnt="0"/>
      <dgm:spPr/>
      <dgm:t>
        <a:bodyPr/>
        <a:lstStyle/>
        <a:p>
          <a:pPr latinLnBrk="1"/>
          <a:endParaRPr lang="ko-KR" altLang="en-US"/>
        </a:p>
      </dgm:t>
    </dgm:pt>
    <dgm:pt modelId="{A4DC8A51-7A70-41F8-A9A2-89063267F319}" type="pres">
      <dgm:prSet presAssocID="{E3912777-0733-42EB-8BB7-7511701CD1E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A0865CF-2167-4FCD-9A43-376B524BC482}" srcId="{7E5325F2-14D1-4F29-B61A-3D1EB7A236B3}" destId="{E3912777-0733-42EB-8BB7-7511701CD1E6}" srcOrd="1" destOrd="0" parTransId="{65E77140-7AFB-4BB7-BFAF-6BC4FA47B1F1}" sibTransId="{EE0E004A-FFB2-4EF3-8058-1797F193C536}"/>
    <dgm:cxn modelId="{C04A9477-6BFE-44F7-B1F7-39B09874B0A3}" type="presOf" srcId="{7E5325F2-14D1-4F29-B61A-3D1EB7A236B3}" destId="{4C21087C-0CD7-4128-899B-143D1C4BDFBC}" srcOrd="0" destOrd="0" presId="urn:microsoft.com/office/officeart/2005/8/layout/vList2"/>
    <dgm:cxn modelId="{71C70026-80A0-4A8C-B8CE-411C72128810}" type="presOf" srcId="{9B809B3C-6165-421E-B615-C1B833486C29}" destId="{EDFC1C60-A71A-4C22-ACAD-402C6AAC6474}" srcOrd="0" destOrd="0" presId="urn:microsoft.com/office/officeart/2005/8/layout/vList2"/>
    <dgm:cxn modelId="{5A105FBC-ACF1-4CB9-8355-798668E9BF01}" srcId="{7E5325F2-14D1-4F29-B61A-3D1EB7A236B3}" destId="{9B809B3C-6165-421E-B615-C1B833486C29}" srcOrd="0" destOrd="0" parTransId="{A7A2ACFD-BC4A-4E7B-B541-F5F2370D513A}" sibTransId="{40A5124F-E78B-4F8C-9C15-C9CC63A3F780}"/>
    <dgm:cxn modelId="{E9636AD5-EE04-427F-94D3-8CC5866CC516}" type="presOf" srcId="{E3912777-0733-42EB-8BB7-7511701CD1E6}" destId="{A4DC8A51-7A70-41F8-A9A2-89063267F319}" srcOrd="0" destOrd="0" presId="urn:microsoft.com/office/officeart/2005/8/layout/vList2"/>
    <dgm:cxn modelId="{C83D62F3-1BC4-47A3-A00B-DA5C6BAB7C1F}" type="presParOf" srcId="{4C21087C-0CD7-4128-899B-143D1C4BDFBC}" destId="{EDFC1C60-A71A-4C22-ACAD-402C6AAC6474}" srcOrd="0" destOrd="0" presId="urn:microsoft.com/office/officeart/2005/8/layout/vList2"/>
    <dgm:cxn modelId="{A6BEC35C-0DED-49FF-A425-8CA67490FBCF}" type="presParOf" srcId="{4C21087C-0CD7-4128-899B-143D1C4BDFBC}" destId="{2DC61407-9962-47D9-A89A-9BC1456C5115}" srcOrd="1" destOrd="0" presId="urn:microsoft.com/office/officeart/2005/8/layout/vList2"/>
    <dgm:cxn modelId="{44743B6F-6C28-428F-AEA8-71D950F25944}" type="presParOf" srcId="{4C21087C-0CD7-4128-899B-143D1C4BDFBC}" destId="{A4DC8A51-7A70-41F8-A9A2-89063267F31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5F9C9-A47D-49C2-9D95-74B4562A378D}">
      <dsp:nvSpPr>
        <dsp:cNvPr id="0" name=""/>
        <dsp:cNvSpPr/>
      </dsp:nvSpPr>
      <dsp:spPr>
        <a:xfrm>
          <a:off x="0" y="120206"/>
          <a:ext cx="54006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29108" rIns="144000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하나의 스크립트로 </a:t>
          </a:r>
          <a:r>
            <a:rPr lang="en-US" altLang="ko-KR" sz="1100" b="1" kern="1200" dirty="0" smtClean="0">
              <a:latin typeface="+mn-ea"/>
              <a:ea typeface="+mn-ea"/>
            </a:rPr>
            <a:t>OS</a:t>
          </a:r>
          <a:r>
            <a:rPr lang="ko-KR" altLang="en-US" sz="1100" b="1" kern="1200" dirty="0" smtClean="0">
              <a:latin typeface="+mn-ea"/>
              <a:ea typeface="+mn-ea"/>
            </a:rPr>
            <a:t>와 해상도가 다른 다양한 테스트</a:t>
          </a:r>
          <a:endParaRPr lang="ko-KR" altLang="en-US" sz="1100" b="1" kern="1200" dirty="0">
            <a:latin typeface="+mn-ea"/>
            <a:ea typeface="+mn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실시간 화면 갱신 속도 및 </a:t>
          </a:r>
          <a:r>
            <a:rPr lang="ko-KR" altLang="en-US" sz="1100" b="1" kern="1200" dirty="0" err="1" smtClean="0">
              <a:latin typeface="+mn-ea"/>
              <a:ea typeface="+mn-ea"/>
            </a:rPr>
            <a:t>매칭</a:t>
          </a:r>
          <a:r>
            <a:rPr lang="ko-KR" altLang="en-US" sz="1100" b="1" kern="1200" dirty="0" smtClean="0">
              <a:latin typeface="+mn-ea"/>
              <a:ea typeface="+mn-ea"/>
            </a:rPr>
            <a:t> 속도</a:t>
          </a:r>
          <a:r>
            <a:rPr lang="en-US" altLang="ko-KR" sz="1100" b="1" kern="1200" dirty="0" smtClean="0">
              <a:latin typeface="+mn-ea"/>
              <a:ea typeface="+mn-ea"/>
            </a:rPr>
            <a:t>(</a:t>
          </a:r>
          <a:r>
            <a:rPr lang="ko-KR" altLang="en-US" sz="1100" b="1" kern="1200" dirty="0" smtClean="0">
              <a:latin typeface="+mn-ea"/>
              <a:ea typeface="+mn-ea"/>
            </a:rPr>
            <a:t>동영상 플레이  테스트 가능</a:t>
          </a:r>
          <a:r>
            <a:rPr lang="en-US" altLang="ko-KR" sz="1100" b="1" kern="1200" dirty="0" smtClean="0">
              <a:latin typeface="+mn-ea"/>
              <a:ea typeface="+mn-ea"/>
            </a:rPr>
            <a:t>)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0" y="120206"/>
        <a:ext cx="5400600" cy="779625"/>
      </dsp:txXfrm>
    </dsp:sp>
    <dsp:sp modelId="{D63926A9-F317-41F9-AD88-C90E92C53717}">
      <dsp:nvSpPr>
        <dsp:cNvPr id="0" name=""/>
        <dsp:cNvSpPr/>
      </dsp:nvSpPr>
      <dsp:spPr>
        <a:xfrm>
          <a:off x="127840" y="18566"/>
          <a:ext cx="3551553" cy="26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891" tIns="0" rIns="142891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1" kern="1200" dirty="0" smtClean="0">
              <a:latin typeface="+mn-ea"/>
              <a:ea typeface="+mn-ea"/>
            </a:rPr>
            <a:t>One-Script Multi-Test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140727" y="31453"/>
        <a:ext cx="3525779" cy="238226"/>
      </dsp:txXfrm>
    </dsp:sp>
    <dsp:sp modelId="{C66432F4-E4CE-456A-865E-38E0B678B9F2}">
      <dsp:nvSpPr>
        <dsp:cNvPr id="0" name=""/>
        <dsp:cNvSpPr/>
      </dsp:nvSpPr>
      <dsp:spPr>
        <a:xfrm>
          <a:off x="0" y="1060872"/>
          <a:ext cx="54006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29108" rIns="144000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하드웨어 조작 없이 테스트 가능</a:t>
          </a:r>
          <a:endParaRPr lang="ko-KR" altLang="en-US" sz="1100" b="1" kern="1200" dirty="0">
            <a:latin typeface="+mn-ea"/>
            <a:ea typeface="+mn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보안모듈 및 결제 테스트 가능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0" y="1060872"/>
        <a:ext cx="5400600" cy="779625"/>
      </dsp:txXfrm>
    </dsp:sp>
    <dsp:sp modelId="{3A9742FE-A13A-4B7D-8DEC-E36E410D456C}">
      <dsp:nvSpPr>
        <dsp:cNvPr id="0" name=""/>
        <dsp:cNvSpPr/>
      </dsp:nvSpPr>
      <dsp:spPr>
        <a:xfrm>
          <a:off x="127840" y="959231"/>
          <a:ext cx="3551553" cy="26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891" tIns="0" rIns="142891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하드웨어 기기 조작 없는 테스트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140727" y="972118"/>
        <a:ext cx="3525779" cy="238226"/>
      </dsp:txXfrm>
    </dsp:sp>
    <dsp:sp modelId="{A1EEE0BC-E7C4-43DF-AB82-9C14C413C3D2}">
      <dsp:nvSpPr>
        <dsp:cNvPr id="0" name=""/>
        <dsp:cNvSpPr/>
      </dsp:nvSpPr>
      <dsp:spPr>
        <a:xfrm>
          <a:off x="0" y="2001537"/>
          <a:ext cx="540060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29108" rIns="144000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비표준 </a:t>
          </a:r>
          <a:r>
            <a:rPr lang="en-US" altLang="ko-KR" sz="1100" b="1" kern="1200" dirty="0" smtClean="0">
              <a:latin typeface="+mn-ea"/>
              <a:ea typeface="+mn-ea"/>
            </a:rPr>
            <a:t>GUI </a:t>
          </a:r>
          <a:r>
            <a:rPr lang="ko-KR" altLang="en-US" sz="1100" b="1" kern="1200" dirty="0" smtClean="0">
              <a:latin typeface="+mn-ea"/>
              <a:ea typeface="+mn-ea"/>
            </a:rPr>
            <a:t>환경에서도 정교한 테스트 스크립트 작성</a:t>
          </a:r>
          <a:endParaRPr lang="ko-KR" altLang="en-US" sz="1100" b="1" kern="1200" dirty="0">
            <a:latin typeface="+mn-ea"/>
            <a:ea typeface="+mn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오브젝트 인식으로 인한 비정형데이터 테스트 및 검증</a:t>
          </a:r>
          <a:endParaRPr lang="ko-KR" altLang="en-US" sz="1100" b="1" kern="1200" dirty="0">
            <a:latin typeface="+mn-ea"/>
            <a:ea typeface="+mn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수동 테스트 시 다수 디바이스 </a:t>
          </a:r>
          <a:r>
            <a:rPr lang="ko-KR" altLang="en-US" sz="1100" b="1" kern="1200" dirty="0" err="1" smtClean="0">
              <a:latin typeface="+mn-ea"/>
              <a:ea typeface="+mn-ea"/>
            </a:rPr>
            <a:t>미러링</a:t>
          </a:r>
          <a:r>
            <a:rPr lang="ko-KR" altLang="en-US" sz="1100" b="1" kern="1200" dirty="0" smtClean="0">
              <a:latin typeface="+mn-ea"/>
              <a:ea typeface="+mn-ea"/>
            </a:rPr>
            <a:t> 기능 제공으로 수동 테스트 시간 단축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0" y="2001537"/>
        <a:ext cx="5400600" cy="1039500"/>
      </dsp:txXfrm>
    </dsp:sp>
    <dsp:sp modelId="{17F20486-008B-4641-80CE-2ADECC490193}">
      <dsp:nvSpPr>
        <dsp:cNvPr id="0" name=""/>
        <dsp:cNvSpPr/>
      </dsp:nvSpPr>
      <dsp:spPr>
        <a:xfrm>
          <a:off x="127840" y="1899897"/>
          <a:ext cx="3537452" cy="26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891" tIns="0" rIns="142891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이미지 및 오브젝트 인식 기술 </a:t>
          </a:r>
          <a:r>
            <a:rPr lang="en-US" altLang="ko-KR" sz="1100" b="1" kern="1200" dirty="0" smtClean="0">
              <a:latin typeface="+mn-ea"/>
              <a:ea typeface="+mn-ea"/>
            </a:rPr>
            <a:t>/ </a:t>
          </a:r>
          <a:r>
            <a:rPr lang="ko-KR" altLang="en-US" sz="1100" b="1" kern="1200" dirty="0" err="1" smtClean="0">
              <a:latin typeface="+mn-ea"/>
              <a:ea typeface="+mn-ea"/>
            </a:rPr>
            <a:t>미러링</a:t>
          </a:r>
          <a:r>
            <a:rPr lang="ko-KR" altLang="en-US" sz="1100" b="1" kern="1200" dirty="0" smtClean="0">
              <a:latin typeface="+mn-ea"/>
              <a:ea typeface="+mn-ea"/>
            </a:rPr>
            <a:t> 수동테스트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140727" y="1912784"/>
        <a:ext cx="3511678" cy="238226"/>
      </dsp:txXfrm>
    </dsp:sp>
    <dsp:sp modelId="{745DEFE6-0EF0-471E-A8C9-1AFD0AD27377}">
      <dsp:nvSpPr>
        <dsp:cNvPr id="0" name=""/>
        <dsp:cNvSpPr/>
      </dsp:nvSpPr>
      <dsp:spPr>
        <a:xfrm>
          <a:off x="0" y="3202078"/>
          <a:ext cx="5400600" cy="5284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29108" rIns="216000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err="1" smtClean="0">
              <a:latin typeface="+mn-ea"/>
              <a:ea typeface="+mn-ea"/>
            </a:rPr>
            <a:t>디바이스별</a:t>
          </a:r>
          <a:r>
            <a:rPr lang="ko-KR" altLang="en-US" sz="1100" b="1" kern="1200" dirty="0" smtClean="0">
              <a:latin typeface="+mn-ea"/>
              <a:ea typeface="+mn-ea"/>
            </a:rPr>
            <a:t> 정보 검증 기능으로 제품의 패치 불필요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0" y="3202078"/>
        <a:ext cx="5400600" cy="528412"/>
      </dsp:txXfrm>
    </dsp:sp>
    <dsp:sp modelId="{ADD2C74B-F566-4017-AC69-5AC53087FA9D}">
      <dsp:nvSpPr>
        <dsp:cNvPr id="0" name=""/>
        <dsp:cNvSpPr/>
      </dsp:nvSpPr>
      <dsp:spPr>
        <a:xfrm>
          <a:off x="127840" y="3100437"/>
          <a:ext cx="3537452" cy="26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891" tIns="0" rIns="142891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+mn-ea"/>
              <a:ea typeface="+mn-ea"/>
            </a:rPr>
            <a:t>신규 기기 출시에 따른 제품 패치 불필요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140727" y="3113324"/>
        <a:ext cx="3511678" cy="238226"/>
      </dsp:txXfrm>
    </dsp:sp>
    <dsp:sp modelId="{00975830-26B0-47A2-AE3C-BC6B586B96AD}">
      <dsp:nvSpPr>
        <dsp:cNvPr id="0" name=""/>
        <dsp:cNvSpPr/>
      </dsp:nvSpPr>
      <dsp:spPr>
        <a:xfrm>
          <a:off x="0" y="3882328"/>
          <a:ext cx="5400600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229108" rIns="216000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디바이스의 성능 모니터링 및 실시간 차트 제공</a:t>
          </a:r>
          <a:endParaRPr lang="ko-KR" altLang="en-US" sz="1100" b="1" kern="1200" dirty="0">
            <a:latin typeface="+mn-ea"/>
            <a:ea typeface="+mn-ea"/>
          </a:endParaRP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b="1" kern="1200" dirty="0" smtClean="0">
              <a:latin typeface="+mn-ea"/>
              <a:ea typeface="+mn-ea"/>
            </a:rPr>
            <a:t>오류 및 실패 항목은 자동으로 결함관리 목록으로 분리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0" y="3882328"/>
        <a:ext cx="5400600" cy="779625"/>
      </dsp:txXfrm>
    </dsp:sp>
    <dsp:sp modelId="{105DE0A7-7472-4D98-8DB6-1C4945C87594}">
      <dsp:nvSpPr>
        <dsp:cNvPr id="0" name=""/>
        <dsp:cNvSpPr/>
      </dsp:nvSpPr>
      <dsp:spPr>
        <a:xfrm>
          <a:off x="143969" y="3789890"/>
          <a:ext cx="3384269" cy="254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0" rIns="21600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err="1" smtClean="0">
              <a:latin typeface="+mn-ea"/>
              <a:ea typeface="+mn-ea"/>
            </a:rPr>
            <a:t>대시보드</a:t>
          </a:r>
          <a:r>
            <a:rPr lang="ko-KR" altLang="en-US" sz="1100" b="1" kern="1200" dirty="0" smtClean="0">
              <a:latin typeface="+mn-ea"/>
              <a:ea typeface="+mn-ea"/>
            </a:rPr>
            <a:t> 모니터링</a:t>
          </a:r>
          <a:endParaRPr lang="ko-KR" altLang="en-US" sz="1100" b="1" kern="1200" dirty="0">
            <a:latin typeface="+mn-ea"/>
            <a:ea typeface="+mn-ea"/>
          </a:endParaRPr>
        </a:p>
      </dsp:txBody>
      <dsp:txXfrm>
        <a:off x="156407" y="3802328"/>
        <a:ext cx="3359393" cy="229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C1C60-A71A-4C22-ACAD-402C6AAC6474}">
      <dsp:nvSpPr>
        <dsp:cNvPr id="0" name=""/>
        <dsp:cNvSpPr/>
      </dsp:nvSpPr>
      <dsp:spPr>
        <a:xfrm>
          <a:off x="0" y="231"/>
          <a:ext cx="2304256" cy="9734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400" b="1" kern="1200" dirty="0" smtClean="0"/>
            <a:t>테스트 자동화로 테스트 생산성 향상</a:t>
          </a:r>
          <a:endParaRPr lang="ko-KR" altLang="en-US" sz="1400" b="1" kern="1200" dirty="0"/>
        </a:p>
      </dsp:txBody>
      <dsp:txXfrm>
        <a:off x="47520" y="47751"/>
        <a:ext cx="2209216" cy="878410"/>
      </dsp:txXfrm>
    </dsp:sp>
    <dsp:sp modelId="{A4DC8A51-7A70-41F8-A9A2-89063267F319}">
      <dsp:nvSpPr>
        <dsp:cNvPr id="0" name=""/>
        <dsp:cNvSpPr/>
      </dsp:nvSpPr>
      <dsp:spPr>
        <a:xfrm>
          <a:off x="0" y="986310"/>
          <a:ext cx="2304256" cy="9734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400" b="1" kern="1200" dirty="0" smtClean="0"/>
            <a:t>정확하고 빠른 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400" b="1" kern="1200" dirty="0" smtClean="0"/>
            <a:t>테스트 </a:t>
          </a:r>
          <a:r>
            <a:rPr lang="en-US" altLang="ko-KR" sz="1400" b="1" kern="1200" dirty="0" smtClean="0"/>
            <a:t>/ </a:t>
          </a:r>
          <a:r>
            <a:rPr lang="ko-KR" altLang="en-US" sz="1400" b="1" kern="1200" dirty="0" smtClean="0"/>
            <a:t>모니터링으로 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ko-KR" altLang="en-US" sz="1400" b="1" kern="1200" dirty="0" smtClean="0"/>
            <a:t>서비스 품질 개선</a:t>
          </a:r>
          <a:endParaRPr lang="ko-KR" altLang="en-US" sz="1400" b="1" kern="1200" dirty="0"/>
        </a:p>
      </dsp:txBody>
      <dsp:txXfrm>
        <a:off x="47520" y="1033830"/>
        <a:ext cx="2209216" cy="87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9D19ADB-13A9-4B55-B284-1FC1CB3C4A97}" type="datetimeFigureOut">
              <a:rPr lang="ko-KR" altLang="en-US"/>
              <a:pPr>
                <a:defRPr/>
              </a:pPr>
              <a:t>2017-02-21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773C0B-D906-41B3-854A-38794948910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1DB72-E3D8-45DE-A365-C4CEED4520FB}" type="slidenum">
              <a:rPr lang="en-GB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GB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1DB72-E3D8-45DE-A365-C4CEED4520FB}" type="slidenum">
              <a:rPr lang="en-GB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GB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1DB72-E3D8-45DE-A365-C4CEED4520FB}" type="slidenum">
              <a:rPr lang="en-GB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GB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1DB72-E3D8-45DE-A365-C4CEED4520FB}" type="slidenum">
              <a:rPr lang="en-GB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GB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73C0B-D906-41B3-854A-387949489103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146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1DB72-E3D8-45DE-A365-C4CEED4520FB}" type="slidenum">
              <a:rPr lang="en-GB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GB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671888" y="469900"/>
            <a:ext cx="4987925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/>
          <a:lstStyle/>
          <a:p>
            <a:pPr algn="r" eaLnBrk="0" latinLnBrk="0" hangingPunct="0">
              <a:defRPr/>
            </a:pPr>
            <a: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  <a:t/>
            </a:r>
            <a:b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  <a:t/>
            </a:r>
            <a:b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  <a:t/>
            </a:r>
            <a:br>
              <a:rPr kumimoji="0" lang="en-US" sz="2600" b="0" dirty="0">
                <a:solidFill>
                  <a:srgbClr val="000000"/>
                </a:solidFill>
                <a:latin typeface="Calibri"/>
                <a:ea typeface="+mn-ea"/>
              </a:rPr>
            </a:br>
            <a:endParaRPr kumimoji="0" lang="en-US" sz="2600" b="0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762000" y="3224867"/>
            <a:ext cx="7848600" cy="538163"/>
          </a:xfrm>
          <a:prstGeom prst="rect">
            <a:avLst/>
          </a:prstGeom>
        </p:spPr>
        <p:txBody>
          <a:bodyPr lIns="82058" tIns="41029" rIns="82058" bIns="41029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62000" y="3723342"/>
            <a:ext cx="5702300" cy="336550"/>
          </a:xfrm>
        </p:spPr>
        <p:txBody>
          <a:bodyPr/>
          <a:lstStyle>
            <a:lvl1pPr marL="0" indent="0">
              <a:lnSpc>
                <a:spcPct val="90000"/>
              </a:lnSpc>
              <a:buFont typeface="Verdana" pitchFamily="34" charset="0"/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00400" y="6643688"/>
            <a:ext cx="2743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</a:rPr>
              <a:t>© 2011 Compuware Corporation —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188346493"/>
      </p:ext>
    </p:extLst>
  </p:cSld>
  <p:clrMapOvr>
    <a:masterClrMapping/>
  </p:clrMapOvr>
  <p:transition advClick="0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and footer_2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54038" y="1949450"/>
            <a:ext cx="775811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58" tIns="41029" rIns="82058" bIns="41029">
            <a:spAutoFit/>
          </a:bodyPr>
          <a:lstStyle/>
          <a:p>
            <a:pPr defTabSz="820738" eaLnBrk="0" latinLnBrk="0" hangingPunct="0">
              <a:spcBef>
                <a:spcPct val="50000"/>
              </a:spcBef>
              <a:defRPr/>
            </a:pPr>
            <a:endParaRPr kumimoji="0" lang="de-DE" sz="2200" b="0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90600"/>
            <a:ext cx="8761412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Line two</a:t>
            </a:r>
          </a:p>
          <a:p>
            <a:pPr lvl="2"/>
            <a:r>
              <a:rPr lang="en-US" altLang="ko-KR" dirty="0" smtClean="0"/>
              <a:t>Line three</a:t>
            </a:r>
          </a:p>
        </p:txBody>
      </p:sp>
      <p:sp>
        <p:nvSpPr>
          <p:cNvPr id="4101" name="Title Placeholder 13"/>
          <p:cNvSpPr>
            <a:spLocks noGrp="1"/>
          </p:cNvSpPr>
          <p:nvPr>
            <p:ph type="title"/>
          </p:nvPr>
        </p:nvSpPr>
        <p:spPr bwMode="auto">
          <a:xfrm>
            <a:off x="290513" y="9525"/>
            <a:ext cx="848201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pic>
        <p:nvPicPr>
          <p:cNvPr id="8" name="Picture 2" descr="D:\OneDrive\Symation\symation_logo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82" y="6478644"/>
            <a:ext cx="1606278" cy="2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107921"/>
            <a:ext cx="9144000" cy="584775"/>
          </a:xfrm>
          <a:prstGeom prst="rect">
            <a:avLst/>
          </a:prstGeom>
          <a:solidFill>
            <a:schemeClr val="tx1">
              <a:alpha val="2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   </a:t>
            </a:r>
            <a:endParaRPr kumimoji="0" lang="ko-KR" altLang="en-US" sz="500" b="1" spc="-15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44" y="142087"/>
            <a:ext cx="528638" cy="52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Users\Administrator\Desktop\cm_logo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6441773"/>
            <a:ext cx="1582717" cy="34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94" r:id="rId2"/>
    <p:sldLayoutId id="2147483991" r:id="rId3"/>
  </p:sldLayoutIdLst>
  <p:transition advClick="0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8000"/>
        </a:lnSpc>
        <a:spcBef>
          <a:spcPct val="0"/>
        </a:spcBef>
        <a:spcAft>
          <a:spcPct val="0"/>
        </a:spcAft>
        <a:defRPr sz="2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8000"/>
        </a:lnSpc>
        <a:spcBef>
          <a:spcPct val="0"/>
        </a:spcBef>
        <a:spcAft>
          <a:spcPct val="0"/>
        </a:spcAft>
        <a:defRPr sz="2600" b="1">
          <a:solidFill>
            <a:srgbClr val="FFFFFF"/>
          </a:solidFill>
          <a:latin typeface="Calibri" pitchFamily="34" charset="0"/>
        </a:defRPr>
      </a:lvl2pPr>
      <a:lvl3pPr algn="l" rtl="0" eaLnBrk="0" fontAlgn="base" hangingPunct="0">
        <a:lnSpc>
          <a:spcPct val="78000"/>
        </a:lnSpc>
        <a:spcBef>
          <a:spcPct val="0"/>
        </a:spcBef>
        <a:spcAft>
          <a:spcPct val="0"/>
        </a:spcAft>
        <a:defRPr sz="2600" b="1">
          <a:solidFill>
            <a:srgbClr val="FFFFFF"/>
          </a:solidFill>
          <a:latin typeface="Calibri" pitchFamily="34" charset="0"/>
        </a:defRPr>
      </a:lvl3pPr>
      <a:lvl4pPr algn="l" rtl="0" eaLnBrk="0" fontAlgn="base" hangingPunct="0">
        <a:lnSpc>
          <a:spcPct val="78000"/>
        </a:lnSpc>
        <a:spcBef>
          <a:spcPct val="0"/>
        </a:spcBef>
        <a:spcAft>
          <a:spcPct val="0"/>
        </a:spcAft>
        <a:defRPr sz="2600" b="1">
          <a:solidFill>
            <a:srgbClr val="FFFFFF"/>
          </a:solidFill>
          <a:latin typeface="Calibri" pitchFamily="34" charset="0"/>
        </a:defRPr>
      </a:lvl4pPr>
      <a:lvl5pPr algn="l" rtl="0" eaLnBrk="0" fontAlgn="base" hangingPunct="0">
        <a:lnSpc>
          <a:spcPct val="78000"/>
        </a:lnSpc>
        <a:spcBef>
          <a:spcPct val="0"/>
        </a:spcBef>
        <a:spcAft>
          <a:spcPct val="0"/>
        </a:spcAft>
        <a:defRPr sz="2600" b="1">
          <a:solidFill>
            <a:srgbClr val="FFFFFF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3399"/>
          </a:solidFill>
          <a:latin typeface="Verdana" pitchFamily="34" charset="0"/>
        </a:defRPr>
      </a:lvl9pPr>
    </p:titleStyle>
    <p:bodyStyle>
      <a:lvl1pPr marL="227013" indent="-227013" algn="l" rtl="0" eaLnBrk="0" fontAlgn="base" hangingPunct="0">
        <a:lnSpc>
          <a:spcPct val="85000"/>
        </a:lnSpc>
        <a:spcBef>
          <a:spcPts val="2100"/>
        </a:spcBef>
        <a:spcAft>
          <a:spcPct val="0"/>
        </a:spcAft>
        <a:buClr>
          <a:schemeClr val="accent1"/>
        </a:buClr>
        <a:buSzPct val="100000"/>
        <a:buBlip>
          <a:blip r:embed="rId8"/>
        </a:buBlip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34950" algn="l" rtl="0" eaLnBrk="0" fontAlgn="base" hangingPunct="0">
        <a:lnSpc>
          <a:spcPct val="78000"/>
        </a:lnSpc>
        <a:spcBef>
          <a:spcPts val="6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78000"/>
        </a:lnSpc>
        <a:spcBef>
          <a:spcPts val="300"/>
        </a:spcBef>
        <a:spcAft>
          <a:spcPct val="0"/>
        </a:spcAft>
        <a:buFont typeface="Lucida Grande"/>
        <a:buChar char="-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19.jpe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5.png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ubtitle 3"/>
          <p:cNvSpPr>
            <a:spLocks noGrp="1"/>
          </p:cNvSpPr>
          <p:nvPr>
            <p:ph type="subTitle" sz="quarter" idx="1"/>
            <p:custDataLst>
              <p:tags r:id="rId2"/>
            </p:custDataLst>
          </p:nvPr>
        </p:nvSpPr>
        <p:spPr>
          <a:xfrm>
            <a:off x="1320800" y="4724400"/>
            <a:ext cx="6486525" cy="954088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GB" altLang="ko-KR" sz="2000" dirty="0" smtClean="0">
                <a:ea typeface="굴림" pitchFamily="50" charset="-127"/>
              </a:rPr>
              <a:t/>
            </a:r>
            <a:br>
              <a:rPr lang="en-GB" altLang="ko-KR" sz="2000" dirty="0" smtClean="0">
                <a:ea typeface="굴림" pitchFamily="50" charset="-127"/>
              </a:rPr>
            </a:br>
            <a:endParaRPr lang="en-GB" altLang="ko-KR" sz="1800" dirty="0" smtClean="0">
              <a:ea typeface="굴림" pitchFamily="50" charset="-127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-19050" y="0"/>
            <a:ext cx="9163050" cy="2780928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한쪽 모서리가 잘린 사각형 8"/>
          <p:cNvSpPr/>
          <p:nvPr/>
        </p:nvSpPr>
        <p:spPr>
          <a:xfrm rot="10800000">
            <a:off x="-21998" y="4293096"/>
            <a:ext cx="9163050" cy="2564904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6" name="Title 4"/>
          <p:cNvSpPr>
            <a:spLocks noGrp="1"/>
          </p:cNvSpPr>
          <p:nvPr>
            <p:ph type="ctrTitle" sz="quarter"/>
            <p:custDataLst>
              <p:tags r:id="rId3"/>
            </p:custDataLst>
          </p:nvPr>
        </p:nvSpPr>
        <p:spPr>
          <a:xfrm>
            <a:off x="1320800" y="3286124"/>
            <a:ext cx="6486525" cy="13287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altLang="ko-KR" dirty="0" smtClean="0">
                <a:ea typeface="굴림" pitchFamily="50" charset="-127"/>
              </a:rPr>
              <a:t>Compuware</a:t>
            </a:r>
            <a:br>
              <a:rPr lang="en-GB" altLang="ko-KR" dirty="0" smtClean="0">
                <a:ea typeface="굴림" pitchFamily="50" charset="-127"/>
              </a:rPr>
            </a:br>
            <a:r>
              <a:rPr lang="en-GB" altLang="ko-KR" dirty="0" smtClean="0">
                <a:ea typeface="굴림" pitchFamily="50" charset="-127"/>
              </a:rPr>
              <a:t>Gomez </a:t>
            </a:r>
            <a:r>
              <a:rPr lang="ko-KR" altLang="en-US" sz="3100" dirty="0" smtClean="0">
                <a:ea typeface="굴림" pitchFamily="50" charset="-127"/>
              </a:rPr>
              <a:t>솔루션 소개</a:t>
            </a:r>
            <a:r>
              <a:rPr lang="en-GB" altLang="ko-KR" dirty="0" smtClean="0">
                <a:ea typeface="굴림" pitchFamily="50" charset="-127"/>
              </a:rPr>
              <a:t/>
            </a:r>
            <a:br>
              <a:rPr lang="en-GB" altLang="ko-KR" dirty="0" smtClean="0">
                <a:ea typeface="굴림" pitchFamily="50" charset="-127"/>
              </a:rPr>
            </a:br>
            <a:endParaRPr lang="en-GB" altLang="ko-KR" dirty="0" smtClean="0">
              <a:ea typeface="굴림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79512" y="2996952"/>
            <a:ext cx="87849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9pPr>
          </a:lstStyle>
          <a:p>
            <a:pPr algn="r" latinLnBrk="0"/>
            <a:endParaRPr kumimoji="0" lang="en-US" altLang="ko-KR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r" latinLnBrk="0"/>
            <a:r>
              <a:rPr kumimoji="0" lang="en-US" altLang="ko-KR" sz="1100" kern="0" dirty="0" smtClean="0">
                <a:solidFill>
                  <a:schemeClr val="tx1"/>
                </a:solidFill>
                <a:latin typeface="+mn-ea"/>
                <a:ea typeface="+mn-ea"/>
              </a:rPr>
              <a:t>Mobile Function Automation Test</a:t>
            </a:r>
            <a:endParaRPr kumimoji="0" lang="ko-KR" altLang="en-US" sz="11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8" name="Picture 2" descr="D:\OneDrive\Symation\symation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56070"/>
            <a:ext cx="3312368" cy="5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dministrator\Desktop\cm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566" y="2918863"/>
            <a:ext cx="417443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스크립트 작성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3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2" y="1628800"/>
            <a:ext cx="6837918" cy="4059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605033"/>
            <a:ext cx="4336034" cy="36322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47" y="2204864"/>
            <a:ext cx="3001533" cy="29523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1917" y="75773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실제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기기에서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레코딩을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지원하며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제어 및 이미지 검증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키 입력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스와이프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이미지 검증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스와이프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오브젝트 제어 및 검증으로 유연하고 원활한 시나리오를 생성할 수 있습니다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18560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다중 스크립트 검증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3" name="내용 개체 틀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7" y="1700716"/>
            <a:ext cx="7508849" cy="4536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1917" y="757734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스크립트 작성 후 검증 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기기 마다 검증을 해야 하는 문제점을 해소하며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다중 시나리오 검증을 통하여 시간 단축을 할 수 있으며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오류 발생 시 오류 발생 시점 부터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재시작이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가능합니다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33905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수동 테스트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2050" name="Picture 2" descr="C:\Users\Administrator\Desktop\제목 없음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12776"/>
            <a:ext cx="727032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1917" y="757734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메인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기기에서 한번의 명령으로 다수의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기기를 제어함으로써 기기 마다 같은 수동 테스트를 수행하던 문제점을 해소하여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비용절감 효과를 볼 수 있습니다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193" y="1802163"/>
            <a:ext cx="982826" cy="311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9474" y="1875596"/>
            <a:ext cx="1424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Device </a:t>
            </a:r>
            <a:r>
              <a:rPr lang="ko-KR" altLang="en-US" sz="1200" dirty="0" smtClean="0">
                <a:latin typeface="+mn-ea"/>
                <a:ea typeface="+mn-ea"/>
              </a:rPr>
              <a:t>회전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APK </a:t>
            </a:r>
            <a:r>
              <a:rPr lang="ko-KR" altLang="en-US" sz="1200" dirty="0" smtClean="0">
                <a:latin typeface="+mn-ea"/>
                <a:ea typeface="+mn-ea"/>
              </a:rPr>
              <a:t>배포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App</a:t>
            </a:r>
            <a:r>
              <a:rPr lang="ko-KR" altLang="en-US" sz="1200" dirty="0" smtClean="0">
                <a:latin typeface="+mn-ea"/>
                <a:ea typeface="+mn-ea"/>
              </a:rPr>
              <a:t> 실행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App </a:t>
            </a:r>
            <a:r>
              <a:rPr lang="ko-KR" altLang="en-US" sz="1200" dirty="0" smtClean="0">
                <a:latin typeface="+mn-ea"/>
                <a:ea typeface="+mn-ea"/>
              </a:rPr>
              <a:t>종료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실시간 자원확인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973" y="2638887"/>
            <a:ext cx="399722" cy="351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687" y="3421458"/>
            <a:ext cx="399722" cy="3751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884" y="4377282"/>
            <a:ext cx="399722" cy="4068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973" y="5373216"/>
            <a:ext cx="4762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01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실시간 모니터링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1917" y="757734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실시간으로 응답시간 및 오류 정보 모니터링을 제공하며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즉각 대처 및 서비스의 변화를 감지하여 원활한 서비스를 제공합니다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964" y="1690553"/>
            <a:ext cx="584009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5428"/>
            <a:ext cx="5832648" cy="352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21569" y="3717032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0" lang="ko-KR" altLang="en-US" sz="2800" b="1" dirty="0"/>
          </a:p>
        </p:txBody>
      </p:sp>
      <p:cxnSp>
        <p:nvCxnSpPr>
          <p:cNvPr id="6" name="구부러진 연결선 5"/>
          <p:cNvCxnSpPr/>
          <p:nvPr/>
        </p:nvCxnSpPr>
        <p:spPr bwMode="auto">
          <a:xfrm rot="10800000" flipV="1">
            <a:off x="6042012" y="3861048"/>
            <a:ext cx="762236" cy="432048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직사각형 26"/>
          <p:cNvSpPr/>
          <p:nvPr/>
        </p:nvSpPr>
        <p:spPr>
          <a:xfrm>
            <a:off x="5580112" y="4422304"/>
            <a:ext cx="187220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드래그 하여 상세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  <a:cs typeface="Arial" charset="0"/>
              </a:rPr>
              <a:t>정보 모니터링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2822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통계분석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1917" y="757734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월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시간별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통계 데이터를 제공하며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오류 건수 및 평균응답시간 및 최대응답시간 등 도출합니다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2509"/>
            <a:ext cx="4104456" cy="24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1342508"/>
            <a:ext cx="4104455" cy="24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898428"/>
            <a:ext cx="4104456" cy="24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2" y="3898427"/>
            <a:ext cx="4104455" cy="24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01633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계정관리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1917" y="757734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CheckMATE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에서 관리될 계정을 설정합니다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해당 계정은 로그인 및 결함관리 등에 사용 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51933"/>
            <a:ext cx="8537711" cy="219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17032"/>
            <a:ext cx="3074362" cy="265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2808312" cy="239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1483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주요기능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결</a:t>
            </a:r>
            <a:r>
              <a:rPr lang="ko-KR" altLang="en-US" dirty="0">
                <a:latin typeface="+mn-ea"/>
                <a:ea typeface="+mn-ea"/>
              </a:rPr>
              <a:t>함</a:t>
            </a:r>
            <a:r>
              <a:rPr lang="ko-KR" altLang="en-US" dirty="0" smtClean="0">
                <a:latin typeface="+mn-ea"/>
                <a:ea typeface="+mn-ea"/>
              </a:rPr>
              <a:t>관리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1917" y="757734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대상 스크립트 중 실패된 이벤트는 자동으로 등록 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결함 관리를 수행합니다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766720" cy="380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04" y="2852936"/>
            <a:ext cx="3145716" cy="34771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066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ctrTitle" sz="quarter"/>
            <p:custDataLst>
              <p:tags r:id="rId2"/>
            </p:custDataLst>
          </p:nvPr>
        </p:nvSpPr>
        <p:spPr>
          <a:xfrm>
            <a:off x="1320800" y="3286124"/>
            <a:ext cx="6486525" cy="13287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altLang="ko-KR" dirty="0" smtClean="0">
                <a:ea typeface="굴림" pitchFamily="50" charset="-127"/>
              </a:rPr>
              <a:t>Compuware</a:t>
            </a:r>
            <a:br>
              <a:rPr lang="en-GB" altLang="ko-KR" dirty="0" smtClean="0">
                <a:ea typeface="굴림" pitchFamily="50" charset="-127"/>
              </a:rPr>
            </a:br>
            <a:r>
              <a:rPr lang="en-GB" altLang="ko-KR" dirty="0" smtClean="0">
                <a:ea typeface="굴림" pitchFamily="50" charset="-127"/>
              </a:rPr>
              <a:t>Gomez </a:t>
            </a:r>
            <a:r>
              <a:rPr lang="ko-KR" altLang="en-US" sz="3100" dirty="0" smtClean="0">
                <a:ea typeface="굴림" pitchFamily="50" charset="-127"/>
              </a:rPr>
              <a:t>솔루션 소개</a:t>
            </a:r>
            <a:r>
              <a:rPr lang="en-GB" altLang="ko-KR" dirty="0" smtClean="0">
                <a:ea typeface="굴림" pitchFamily="50" charset="-127"/>
              </a:rPr>
              <a:t/>
            </a:r>
            <a:br>
              <a:rPr lang="en-GB" altLang="ko-KR" dirty="0" smtClean="0">
                <a:ea typeface="굴림" pitchFamily="50" charset="-127"/>
              </a:rPr>
            </a:br>
            <a:endParaRPr lang="en-GB" altLang="ko-KR" dirty="0" smtClean="0">
              <a:ea typeface="굴림" pitchFamily="50" charset="-127"/>
            </a:endParaRPr>
          </a:p>
        </p:txBody>
      </p:sp>
      <p:sp>
        <p:nvSpPr>
          <p:cNvPr id="45059" name="Subtitle 3"/>
          <p:cNvSpPr>
            <a:spLocks noGrp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1320800" y="4724400"/>
            <a:ext cx="6486525" cy="954088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GB" altLang="ko-KR" sz="2000" dirty="0" smtClean="0">
                <a:ea typeface="굴림" pitchFamily="50" charset="-127"/>
              </a:rPr>
              <a:t/>
            </a:r>
            <a:br>
              <a:rPr lang="en-GB" altLang="ko-KR" sz="2000" dirty="0" smtClean="0">
                <a:ea typeface="굴림" pitchFamily="50" charset="-127"/>
              </a:rPr>
            </a:br>
            <a:endParaRPr lang="en-GB" altLang="ko-KR" sz="1800" dirty="0" smtClean="0">
              <a:ea typeface="굴림" pitchFamily="50" charset="-127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-19050" y="0"/>
            <a:ext cx="9163050" cy="2780928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한쪽 모서리가 잘린 사각형 8"/>
          <p:cNvSpPr/>
          <p:nvPr/>
        </p:nvSpPr>
        <p:spPr>
          <a:xfrm rot="10800000">
            <a:off x="-21998" y="4293096"/>
            <a:ext cx="9163050" cy="2564904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-36512" y="3068960"/>
            <a:ext cx="87849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9pPr>
          </a:lstStyle>
          <a:p>
            <a:pPr algn="r" latinLnBrk="0"/>
            <a:r>
              <a:rPr kumimoji="0" lang="ko-KR" altLang="en-US" sz="2400" kern="0" dirty="0" smtClean="0">
                <a:solidFill>
                  <a:schemeClr val="tx1"/>
                </a:solidFill>
                <a:latin typeface="+mn-ea"/>
                <a:ea typeface="+mn-ea"/>
              </a:rPr>
              <a:t>활용사례 및 도입효과</a:t>
            </a:r>
            <a:endParaRPr kumimoji="0" lang="ko-KR" altLang="en-US" sz="2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C:\Users\Administrator\Desktop\cm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9" y="3080433"/>
            <a:ext cx="417443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131683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활</a:t>
            </a:r>
            <a:r>
              <a:rPr lang="ko-KR" altLang="en-US" dirty="0">
                <a:latin typeface="+mn-ea"/>
                <a:ea typeface="+mn-ea"/>
              </a:rPr>
              <a:t>용</a:t>
            </a:r>
            <a:r>
              <a:rPr lang="ko-KR" altLang="en-US" dirty="0" smtClean="0">
                <a:latin typeface="+mn-ea"/>
                <a:ea typeface="+mn-ea"/>
              </a:rPr>
              <a:t>사례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기능검증 및 성능비교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" name="모서리가 둥근 직사각형 24"/>
          <p:cNvSpPr>
            <a:spLocks noChangeArrowheads="1"/>
          </p:cNvSpPr>
          <p:nvPr/>
        </p:nvSpPr>
        <p:spPr bwMode="auto">
          <a:xfrm>
            <a:off x="179511" y="1484785"/>
            <a:ext cx="4320480" cy="20162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 수정이 자주 이루어지고 기능검증을 위하여 반복 테스트의 어려움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오픈 전 워밍업을 인력을 통하여 수행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3000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넘는 테스트 케이스 중 수동 테스트의 범위도 크며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수동 테스트 시 기기 마다 반복 테스트의 어려움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 기능에 대한 기능 검증의 이력관리가 어려움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이미지와 오브젝트 기능 검증을 혼합하여 사용하여야 완벽한 테스트가 가능함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모서리가 둥근 직사각형 24"/>
          <p:cNvSpPr>
            <a:spLocks noChangeArrowheads="1"/>
          </p:cNvSpPr>
          <p:nvPr/>
        </p:nvSpPr>
        <p:spPr bwMode="auto">
          <a:xfrm>
            <a:off x="4571999" y="1491880"/>
            <a:ext cx="4392489" cy="200912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작성으로 반복테스트 수행하여 오류 검출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검증 자동화 및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미러링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기능으로 인하여 수동테스트 인력 최소화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검증 결과에 따른 이력관리로 결함 관리를 주기적으로 수행하여 품질을 높임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패턴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방식과 오브젝트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혼합하여 사용함으로써 하나의 스크립트를 연속적으로 재활용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79511" y="1124746"/>
            <a:ext cx="4320480" cy="360040"/>
            <a:chOff x="344488" y="1772816"/>
            <a:chExt cx="3024336" cy="36004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344488" y="1772816"/>
              <a:ext cx="3024336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528" y="1844824"/>
              <a:ext cx="2232248" cy="270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 contourW="38100">
                <a:bevelT w="0" h="38100"/>
                <a:contourClr>
                  <a:schemeClr val="bg1"/>
                </a:contourClr>
              </a:sp3d>
            </a:bodyPr>
            <a:lstStyle/>
            <a:p>
              <a:pPr marL="176213" indent="-176213" algn="ctr">
                <a:buSzPct val="100000"/>
                <a:defRPr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목적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71999" y="1124744"/>
            <a:ext cx="4392489" cy="360040"/>
            <a:chOff x="344488" y="1772816"/>
            <a:chExt cx="3024336" cy="360040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344488" y="1772816"/>
              <a:ext cx="3024336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528" y="1844824"/>
              <a:ext cx="2232248" cy="270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 contourW="38100">
                <a:bevelT w="0" h="38100"/>
                <a:contourClr>
                  <a:schemeClr val="bg1"/>
                </a:contourClr>
              </a:sp3d>
            </a:bodyPr>
            <a:lstStyle/>
            <a:p>
              <a:pPr marL="176213" indent="-176213" algn="ctr">
                <a:buSzPct val="100000"/>
                <a:defRPr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 및 효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1917" y="757734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수동 테스트 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미러링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기능을 통한 비용 절감 효과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sp>
        <p:nvSpPr>
          <p:cNvPr id="30" name="모서리가 둥근 직사각형 24"/>
          <p:cNvSpPr>
            <a:spLocks noChangeArrowheads="1"/>
          </p:cNvSpPr>
          <p:nvPr/>
        </p:nvSpPr>
        <p:spPr bwMode="auto">
          <a:xfrm>
            <a:off x="179511" y="4372075"/>
            <a:ext cx="4320480" cy="20162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서비스를 개편 하면서 전 후 분석 성능 변화 이슈에 대한 측정의 어려움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객관적인 데이터 비교 및 이슈 요청에 대한 상세 분석 필요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기기 마다 테스트를 수행 하여 다중해상도 검증과 서비스의 정상기동 여부 확인 필요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기기 마다 리소스를 측정하여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리소스 수치 모니터링 필요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1" name="모서리가 둥근 직사각형 24"/>
          <p:cNvSpPr>
            <a:spLocks noChangeArrowheads="1"/>
          </p:cNvSpPr>
          <p:nvPr/>
        </p:nvSpPr>
        <p:spPr bwMode="auto">
          <a:xfrm>
            <a:off x="4571999" y="4379170"/>
            <a:ext cx="4392489" cy="200912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작성으로 반복테스트 수행하여 평균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응답시간 비교 분석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개편 전 후 데이터 비교로 인한 상세 분석으로 오류코드 및 지연 응답시간 분석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기기별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다중해상도 테스트 및 이미지 오류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건을 대상으로 수정 완료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벤더사별 리소스 통계 현황으로 기능별 리소스 수치 결과보고 완료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79511" y="4012036"/>
            <a:ext cx="4320480" cy="360040"/>
            <a:chOff x="344488" y="1772816"/>
            <a:chExt cx="3024336" cy="360040"/>
          </a:xfrm>
        </p:grpSpPr>
        <p:sp>
          <p:nvSpPr>
            <p:cNvPr id="33" name="직사각형 32"/>
            <p:cNvSpPr/>
            <p:nvPr/>
          </p:nvSpPr>
          <p:spPr bwMode="auto">
            <a:xfrm>
              <a:off x="344488" y="1772816"/>
              <a:ext cx="3024336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4528" y="1844824"/>
              <a:ext cx="2232248" cy="270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 contourW="38100">
                <a:bevelT w="0" h="38100"/>
                <a:contourClr>
                  <a:schemeClr val="bg1"/>
                </a:contourClr>
              </a:sp3d>
            </a:bodyPr>
            <a:lstStyle/>
            <a:p>
              <a:pPr marL="176213" indent="-176213" algn="ctr">
                <a:buSzPct val="100000"/>
                <a:defRPr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목적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71999" y="4012034"/>
            <a:ext cx="4392489" cy="360040"/>
            <a:chOff x="344488" y="1772816"/>
            <a:chExt cx="3024336" cy="360040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344488" y="1772816"/>
              <a:ext cx="3024336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4528" y="1844824"/>
              <a:ext cx="2232248" cy="270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 contourW="38100">
                <a:bevelT w="0" h="38100"/>
                <a:contourClr>
                  <a:schemeClr val="bg1"/>
                </a:contourClr>
              </a:sp3d>
            </a:bodyPr>
            <a:lstStyle/>
            <a:p>
              <a:pPr marL="176213" indent="-176213" algn="ctr">
                <a:buSzPct val="100000"/>
                <a:defRPr/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 및 효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01917" y="3645024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AS-IS, TO-BE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성능 비교 분석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671173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도입효과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2097917" y="2062805"/>
            <a:ext cx="5035550" cy="3382419"/>
            <a:chOff x="833" y="1500"/>
            <a:chExt cx="4090" cy="2747"/>
          </a:xfrm>
        </p:grpSpPr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833" y="1746"/>
              <a:ext cx="4090" cy="2501"/>
              <a:chOff x="831" y="855"/>
              <a:chExt cx="4285" cy="2610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>
                <a:off x="831" y="855"/>
                <a:ext cx="4280" cy="2610"/>
              </a:xfrm>
              <a:prstGeom prst="diamond">
                <a:avLst/>
              </a:prstGeom>
              <a:solidFill>
                <a:srgbClr val="664B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839" y="1906"/>
                <a:ext cx="4277" cy="256"/>
              </a:xfrm>
              <a:prstGeom prst="rect">
                <a:avLst/>
              </a:prstGeom>
              <a:solidFill>
                <a:srgbClr val="664B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833" y="1500"/>
              <a:ext cx="4086" cy="2501"/>
            </a:xfrm>
            <a:prstGeom prst="diamond">
              <a:avLst/>
            </a:prstGeom>
            <a:solidFill>
              <a:srgbClr val="9E75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6" name="Group 8"/>
          <p:cNvGrpSpPr>
            <a:grpSpLocks/>
          </p:cNvGrpSpPr>
          <p:nvPr/>
        </p:nvGrpSpPr>
        <p:grpSpPr bwMode="auto">
          <a:xfrm>
            <a:off x="3634187" y="1676499"/>
            <a:ext cx="1967503" cy="1895592"/>
            <a:chOff x="2151" y="1325"/>
            <a:chExt cx="1458" cy="1406"/>
          </a:xfrm>
        </p:grpSpPr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2151" y="1325"/>
              <a:ext cx="1458" cy="880"/>
            </a:xfrm>
            <a:prstGeom prst="diamond">
              <a:avLst/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 rot="5400000">
              <a:off x="2035" y="1886"/>
              <a:ext cx="967" cy="724"/>
            </a:xfrm>
            <a:prstGeom prst="parallelogram">
              <a:avLst>
                <a:gd name="adj" fmla="val 60097"/>
              </a:avLst>
            </a:prstGeom>
            <a:gradFill rotWithShape="1">
              <a:gsLst>
                <a:gs pos="0">
                  <a:srgbClr val="ADCE7C"/>
                </a:gs>
                <a:gs pos="100000">
                  <a:srgbClr val="ADCE7C">
                    <a:gamma/>
                    <a:shade val="5411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1"/>
            <p:cNvSpPr>
              <a:spLocks noChangeArrowheads="1"/>
            </p:cNvSpPr>
            <p:nvPr/>
          </p:nvSpPr>
          <p:spPr bwMode="auto">
            <a:xfrm rot="16200000" flipH="1">
              <a:off x="2757" y="1886"/>
              <a:ext cx="967" cy="723"/>
            </a:xfrm>
            <a:prstGeom prst="parallelogram">
              <a:avLst>
                <a:gd name="adj" fmla="val 60181"/>
              </a:avLst>
            </a:prstGeom>
            <a:gradFill rotWithShape="1">
              <a:gsLst>
                <a:gs pos="0">
                  <a:srgbClr val="688C34"/>
                </a:gs>
                <a:gs pos="100000">
                  <a:srgbClr val="688C34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" name="Group 12"/>
          <p:cNvGrpSpPr>
            <a:grpSpLocks/>
          </p:cNvGrpSpPr>
          <p:nvPr/>
        </p:nvGrpSpPr>
        <p:grpSpPr bwMode="auto">
          <a:xfrm>
            <a:off x="4705533" y="2327828"/>
            <a:ext cx="1965257" cy="1900084"/>
            <a:chOff x="2945" y="1807"/>
            <a:chExt cx="1458" cy="1407"/>
          </a:xfrm>
        </p:grpSpPr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>
              <a:off x="2945" y="1807"/>
              <a:ext cx="1458" cy="880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AutoShape 14"/>
            <p:cNvSpPr>
              <a:spLocks noChangeArrowheads="1"/>
            </p:cNvSpPr>
            <p:nvPr/>
          </p:nvSpPr>
          <p:spPr bwMode="auto">
            <a:xfrm rot="5400000">
              <a:off x="2830" y="2368"/>
              <a:ext cx="968" cy="723"/>
            </a:xfrm>
            <a:prstGeom prst="parallelogram">
              <a:avLst>
                <a:gd name="adj" fmla="val 60243"/>
              </a:avLst>
            </a:prstGeom>
            <a:gradFill rotWithShape="1">
              <a:gsLst>
                <a:gs pos="0">
                  <a:srgbClr val="77C1C7"/>
                </a:gs>
                <a:gs pos="100000">
                  <a:srgbClr val="77C1C7">
                    <a:gamma/>
                    <a:shade val="60392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AutoShape 15"/>
            <p:cNvSpPr>
              <a:spLocks noChangeArrowheads="1"/>
            </p:cNvSpPr>
            <p:nvPr/>
          </p:nvSpPr>
          <p:spPr bwMode="auto">
            <a:xfrm rot="16200000" flipH="1">
              <a:off x="3551" y="2368"/>
              <a:ext cx="968" cy="724"/>
            </a:xfrm>
            <a:prstGeom prst="parallelogram">
              <a:avLst>
                <a:gd name="adj" fmla="val 60160"/>
              </a:avLst>
            </a:prstGeom>
            <a:gradFill rotWithShape="1">
              <a:gsLst>
                <a:gs pos="0">
                  <a:srgbClr val="3E8D98"/>
                </a:gs>
                <a:gs pos="100000">
                  <a:srgbClr val="3E8D98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4" name="Group 16"/>
          <p:cNvGrpSpPr>
            <a:grpSpLocks/>
          </p:cNvGrpSpPr>
          <p:nvPr/>
        </p:nvGrpSpPr>
        <p:grpSpPr bwMode="auto">
          <a:xfrm>
            <a:off x="2567333" y="2339057"/>
            <a:ext cx="1965257" cy="1900084"/>
            <a:chOff x="1360" y="1815"/>
            <a:chExt cx="1458" cy="1407"/>
          </a:xfrm>
        </p:grpSpPr>
        <p:sp>
          <p:nvSpPr>
            <p:cNvPr id="45" name="AutoShape 17"/>
            <p:cNvSpPr>
              <a:spLocks noChangeArrowheads="1"/>
            </p:cNvSpPr>
            <p:nvPr/>
          </p:nvSpPr>
          <p:spPr bwMode="auto">
            <a:xfrm>
              <a:off x="1360" y="1815"/>
              <a:ext cx="1458" cy="880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AutoShape 18"/>
            <p:cNvSpPr>
              <a:spLocks noChangeArrowheads="1"/>
            </p:cNvSpPr>
            <p:nvPr/>
          </p:nvSpPr>
          <p:spPr bwMode="auto">
            <a:xfrm rot="5400000">
              <a:off x="1244" y="2376"/>
              <a:ext cx="968" cy="724"/>
            </a:xfrm>
            <a:prstGeom prst="parallelogram">
              <a:avLst>
                <a:gd name="adj" fmla="val 60160"/>
              </a:avLst>
            </a:prstGeom>
            <a:gradFill rotWithShape="1">
              <a:gsLst>
                <a:gs pos="0">
                  <a:srgbClr val="C6BA4C"/>
                </a:gs>
                <a:gs pos="100000">
                  <a:srgbClr val="C6BA4C">
                    <a:gamma/>
                    <a:shade val="60392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9"/>
            <p:cNvSpPr>
              <a:spLocks noChangeArrowheads="1"/>
            </p:cNvSpPr>
            <p:nvPr/>
          </p:nvSpPr>
          <p:spPr bwMode="auto">
            <a:xfrm rot="16200000" flipH="1">
              <a:off x="1966" y="2376"/>
              <a:ext cx="968" cy="724"/>
            </a:xfrm>
            <a:prstGeom prst="parallelogram">
              <a:avLst>
                <a:gd name="adj" fmla="val 60160"/>
              </a:avLst>
            </a:prstGeom>
            <a:gradFill rotWithShape="1">
              <a:gsLst>
                <a:gs pos="0">
                  <a:srgbClr val="7B7327"/>
                </a:gs>
                <a:gs pos="100000">
                  <a:srgbClr val="7B7327">
                    <a:gamma/>
                    <a:shade val="5725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8" name="Group 20"/>
          <p:cNvGrpSpPr>
            <a:grpSpLocks/>
          </p:cNvGrpSpPr>
          <p:nvPr/>
        </p:nvGrpSpPr>
        <p:grpSpPr bwMode="auto">
          <a:xfrm>
            <a:off x="3638679" y="3003861"/>
            <a:ext cx="1965257" cy="1897838"/>
            <a:chOff x="2154" y="2307"/>
            <a:chExt cx="1457" cy="1406"/>
          </a:xfrm>
        </p:grpSpPr>
        <p:sp>
          <p:nvSpPr>
            <p:cNvPr id="49" name="AutoShape 21"/>
            <p:cNvSpPr>
              <a:spLocks noChangeArrowheads="1"/>
            </p:cNvSpPr>
            <p:nvPr/>
          </p:nvSpPr>
          <p:spPr bwMode="auto">
            <a:xfrm>
              <a:off x="2154" y="2307"/>
              <a:ext cx="1457" cy="879"/>
            </a:xfrm>
            <a:prstGeom prst="diamond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AutoShape 22"/>
            <p:cNvSpPr>
              <a:spLocks noChangeArrowheads="1"/>
            </p:cNvSpPr>
            <p:nvPr/>
          </p:nvSpPr>
          <p:spPr bwMode="auto">
            <a:xfrm rot="5400000">
              <a:off x="2038" y="2868"/>
              <a:ext cx="967" cy="723"/>
            </a:xfrm>
            <a:prstGeom prst="parallelogram">
              <a:avLst>
                <a:gd name="adj" fmla="val 60181"/>
              </a:avLst>
            </a:prstGeom>
            <a:gradFill rotWithShape="1">
              <a:gsLst>
                <a:gs pos="0">
                  <a:srgbClr val="7F9CD7"/>
                </a:gs>
                <a:gs pos="100000">
                  <a:srgbClr val="7F9CD7">
                    <a:gamma/>
                    <a:shade val="5411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AutoShape 23"/>
            <p:cNvSpPr>
              <a:spLocks noChangeArrowheads="1"/>
            </p:cNvSpPr>
            <p:nvPr/>
          </p:nvSpPr>
          <p:spPr bwMode="auto">
            <a:xfrm rot="16200000" flipH="1">
              <a:off x="2760" y="2868"/>
              <a:ext cx="967" cy="723"/>
            </a:xfrm>
            <a:prstGeom prst="parallelogram">
              <a:avLst>
                <a:gd name="adj" fmla="val 60181"/>
              </a:avLst>
            </a:prstGeom>
            <a:gradFill rotWithShape="1">
              <a:gsLst>
                <a:gs pos="0">
                  <a:srgbClr val="3D6EAF"/>
                </a:gs>
                <a:gs pos="100000">
                  <a:srgbClr val="3D6EAF">
                    <a:gamma/>
                    <a:shade val="54118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2" name="Text Box 28"/>
          <p:cNvSpPr txBox="1">
            <a:spLocks noChangeArrowheads="1"/>
          </p:cNvSpPr>
          <p:nvPr/>
        </p:nvSpPr>
        <p:spPr bwMode="auto">
          <a:xfrm>
            <a:off x="7325270" y="1745593"/>
            <a:ext cx="1639218" cy="77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652" tIns="48827" rIns="97652" bIns="48827">
            <a:spAutoFit/>
          </a:bodyPr>
          <a:lstStyle/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 smtClean="0">
                <a:latin typeface="+mn-ea"/>
                <a:ea typeface="+mn-ea"/>
              </a:rPr>
              <a:t>■ </a:t>
            </a:r>
            <a:r>
              <a:rPr lang="en-US" altLang="ko-KR" sz="1100" b="1" dirty="0">
                <a:latin typeface="+mn-ea"/>
                <a:ea typeface="+mn-ea"/>
              </a:rPr>
              <a:t>IT</a:t>
            </a:r>
            <a:r>
              <a:rPr lang="ko-KR" altLang="en-US" sz="1100" b="1" dirty="0">
                <a:latin typeface="+mn-ea"/>
                <a:ea typeface="+mn-ea"/>
              </a:rPr>
              <a:t>효율적 </a:t>
            </a:r>
            <a:r>
              <a:rPr lang="ko-KR" altLang="en-US" sz="1100" b="1" dirty="0" smtClean="0">
                <a:latin typeface="+mn-ea"/>
                <a:ea typeface="+mn-ea"/>
              </a:rPr>
              <a:t>투자 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  <a:ea typeface="+mn-ea"/>
              </a:rPr>
              <a:t>테스트 공수 감소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 smtClean="0">
                <a:latin typeface="+mn-ea"/>
              </a:rPr>
              <a:t>■</a:t>
            </a:r>
            <a:r>
              <a:rPr lang="ko-KR" altLang="en-US" sz="1100" b="1" dirty="0" smtClean="0">
                <a:latin typeface="+mn-ea"/>
                <a:ea typeface="+mn-ea"/>
              </a:rPr>
              <a:t> 매출 </a:t>
            </a:r>
            <a:r>
              <a:rPr lang="ko-KR" altLang="en-US" sz="1100" b="1" dirty="0">
                <a:latin typeface="+mn-ea"/>
                <a:ea typeface="+mn-ea"/>
              </a:rPr>
              <a:t>증대</a:t>
            </a:r>
          </a:p>
        </p:txBody>
      </p:sp>
      <p:sp>
        <p:nvSpPr>
          <p:cNvPr id="53" name="Freeform 48"/>
          <p:cNvSpPr>
            <a:spLocks/>
          </p:cNvSpPr>
          <p:nvPr/>
        </p:nvSpPr>
        <p:spPr bwMode="auto">
          <a:xfrm>
            <a:off x="6098446" y="2117079"/>
            <a:ext cx="1102517" cy="416675"/>
          </a:xfrm>
          <a:custGeom>
            <a:avLst/>
            <a:gdLst>
              <a:gd name="T0" fmla="*/ 0 w 2240"/>
              <a:gd name="T1" fmla="*/ 2147483647 h 303"/>
              <a:gd name="T2" fmla="*/ 2147483647 w 2240"/>
              <a:gd name="T3" fmla="*/ 0 h 303"/>
              <a:gd name="T4" fmla="*/ 2147483647 w 2240"/>
              <a:gd name="T5" fmla="*/ 0 h 303"/>
              <a:gd name="T6" fmla="*/ 0 60000 65536"/>
              <a:gd name="T7" fmla="*/ 0 60000 65536"/>
              <a:gd name="T8" fmla="*/ 0 60000 65536"/>
              <a:gd name="T9" fmla="*/ 0 w 2240"/>
              <a:gd name="T10" fmla="*/ 0 h 303"/>
              <a:gd name="T11" fmla="*/ 2240 w 2240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0" h="303">
                <a:moveTo>
                  <a:pt x="0" y="303"/>
                </a:moveTo>
                <a:lnTo>
                  <a:pt x="795" y="0"/>
                </a:lnTo>
                <a:lnTo>
                  <a:pt x="2240" y="0"/>
                </a:lnTo>
              </a:path>
            </a:pathLst>
          </a:custGeom>
          <a:noFill/>
          <a:ln w="9525">
            <a:solidFill>
              <a:srgbClr val="40A7DA"/>
            </a:solidFill>
            <a:prstDash val="sysDot"/>
            <a:round/>
            <a:headEnd type="oval" w="sm" len="sm"/>
            <a:tailEnd type="oval" w="sm" len="sm"/>
          </a:ln>
        </p:spPr>
        <p:txBody>
          <a:bodyPr wrap="none" anchor="ctr"/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467544" y="1556792"/>
            <a:ext cx="2402625" cy="12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652" tIns="48827" rIns="97652" bIns="48827">
            <a:spAutoFit/>
          </a:bodyPr>
          <a:lstStyle/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  <a:ea typeface="+mn-ea"/>
              </a:rPr>
              <a:t>■ </a:t>
            </a:r>
            <a:r>
              <a:rPr lang="ko-KR" altLang="en-US" sz="1100" b="1" dirty="0" smtClean="0">
                <a:latin typeface="+mn-ea"/>
                <a:ea typeface="+mn-ea"/>
              </a:rPr>
              <a:t>사전 장애 예방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  <a:ea typeface="+mn-ea"/>
              </a:rPr>
              <a:t>사용자 관점의 서비스 장애 판단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</a:rPr>
              <a:t>■</a:t>
            </a:r>
            <a:r>
              <a:rPr lang="en-US" altLang="ko-KR" sz="1100" b="1" dirty="0" smtClean="0">
                <a:latin typeface="+mn-ea"/>
                <a:ea typeface="+mn-ea"/>
              </a:rPr>
              <a:t> </a:t>
            </a:r>
            <a:r>
              <a:rPr lang="ko-KR" altLang="en-US" sz="1100" b="1" dirty="0" smtClean="0">
                <a:latin typeface="+mn-ea"/>
                <a:ea typeface="+mn-ea"/>
              </a:rPr>
              <a:t>어플리케이션 완성도 향상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</a:rPr>
              <a:t>■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  <a:ea typeface="+mn-ea"/>
              </a:rPr>
              <a:t>정상기동 여부 실시간 확인</a:t>
            </a:r>
            <a:endParaRPr lang="ko-KR" altLang="en-US" sz="1100" b="1" dirty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55" name="Freeform 48"/>
          <p:cNvSpPr>
            <a:spLocks/>
          </p:cNvSpPr>
          <p:nvPr/>
        </p:nvSpPr>
        <p:spPr bwMode="auto">
          <a:xfrm flipH="1" flipV="1">
            <a:off x="2870169" y="1962248"/>
            <a:ext cx="1228010" cy="50277"/>
          </a:xfrm>
          <a:custGeom>
            <a:avLst/>
            <a:gdLst>
              <a:gd name="T0" fmla="*/ 0 w 2240"/>
              <a:gd name="T1" fmla="*/ 2147483647 h 303"/>
              <a:gd name="T2" fmla="*/ 2147483647 w 2240"/>
              <a:gd name="T3" fmla="*/ 0 h 303"/>
              <a:gd name="T4" fmla="*/ 2147483647 w 2240"/>
              <a:gd name="T5" fmla="*/ 0 h 303"/>
              <a:gd name="T6" fmla="*/ 0 60000 65536"/>
              <a:gd name="T7" fmla="*/ 0 60000 65536"/>
              <a:gd name="T8" fmla="*/ 0 60000 65536"/>
              <a:gd name="T9" fmla="*/ 0 w 2240"/>
              <a:gd name="T10" fmla="*/ 0 h 303"/>
              <a:gd name="T11" fmla="*/ 2240 w 2240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0" h="303">
                <a:moveTo>
                  <a:pt x="0" y="303"/>
                </a:moveTo>
                <a:lnTo>
                  <a:pt x="795" y="0"/>
                </a:lnTo>
                <a:lnTo>
                  <a:pt x="2240" y="0"/>
                </a:lnTo>
              </a:path>
            </a:pathLst>
          </a:custGeom>
          <a:noFill/>
          <a:ln w="9525">
            <a:solidFill>
              <a:srgbClr val="40A7DA"/>
            </a:solidFill>
            <a:prstDash val="sysDot"/>
            <a:round/>
            <a:headEnd type="oval" w="sm" len="sm"/>
            <a:tailEnd type="oval" w="sm" len="sm"/>
          </a:ln>
        </p:spPr>
        <p:txBody>
          <a:bodyPr wrap="none" anchor="ctr"/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6" name="Text Box 28"/>
          <p:cNvSpPr txBox="1">
            <a:spLocks noChangeArrowheads="1"/>
          </p:cNvSpPr>
          <p:nvPr/>
        </p:nvSpPr>
        <p:spPr bwMode="auto">
          <a:xfrm>
            <a:off x="452743" y="4581128"/>
            <a:ext cx="1865858" cy="52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652" tIns="48827" rIns="97652" bIns="48827">
            <a:spAutoFit/>
          </a:bodyPr>
          <a:lstStyle/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 smtClean="0">
                <a:latin typeface="+mn-ea"/>
                <a:ea typeface="+mn-ea"/>
              </a:rPr>
              <a:t>■ 시스템 운영부담 감소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 smtClean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  <a:ea typeface="+mn-ea"/>
              </a:rPr>
              <a:t>정보 </a:t>
            </a:r>
            <a:r>
              <a:rPr lang="ko-KR" altLang="en-US" sz="1100" b="1" dirty="0">
                <a:latin typeface="+mn-ea"/>
                <a:ea typeface="+mn-ea"/>
              </a:rPr>
              <a:t>인프라 </a:t>
            </a:r>
            <a:r>
              <a:rPr lang="ko-KR" altLang="en-US" sz="1100" b="1" dirty="0" smtClean="0">
                <a:latin typeface="+mn-ea"/>
                <a:ea typeface="+mn-ea"/>
              </a:rPr>
              <a:t>개선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57" name="Freeform 48"/>
          <p:cNvSpPr>
            <a:spLocks/>
          </p:cNvSpPr>
          <p:nvPr/>
        </p:nvSpPr>
        <p:spPr bwMode="auto">
          <a:xfrm flipV="1">
            <a:off x="5169752" y="3891075"/>
            <a:ext cx="1850521" cy="817696"/>
          </a:xfrm>
          <a:custGeom>
            <a:avLst/>
            <a:gdLst>
              <a:gd name="T0" fmla="*/ 0 w 2240"/>
              <a:gd name="T1" fmla="*/ 2147483647 h 303"/>
              <a:gd name="T2" fmla="*/ 2147483647 w 2240"/>
              <a:gd name="T3" fmla="*/ 0 h 303"/>
              <a:gd name="T4" fmla="*/ 2147483647 w 2240"/>
              <a:gd name="T5" fmla="*/ 0 h 303"/>
              <a:gd name="T6" fmla="*/ 0 60000 65536"/>
              <a:gd name="T7" fmla="*/ 0 60000 65536"/>
              <a:gd name="T8" fmla="*/ 0 60000 65536"/>
              <a:gd name="T9" fmla="*/ 0 w 2240"/>
              <a:gd name="T10" fmla="*/ 0 h 303"/>
              <a:gd name="T11" fmla="*/ 2240 w 2240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0" h="303">
                <a:moveTo>
                  <a:pt x="0" y="303"/>
                </a:moveTo>
                <a:lnTo>
                  <a:pt x="795" y="0"/>
                </a:lnTo>
                <a:lnTo>
                  <a:pt x="2240" y="0"/>
                </a:lnTo>
              </a:path>
            </a:pathLst>
          </a:custGeom>
          <a:noFill/>
          <a:ln w="9525">
            <a:solidFill>
              <a:srgbClr val="40A7DA"/>
            </a:solidFill>
            <a:prstDash val="sysDot"/>
            <a:round/>
            <a:headEnd type="oval" w="sm" len="sm"/>
            <a:tailEnd type="oval" w="sm" len="sm"/>
          </a:ln>
        </p:spPr>
        <p:txBody>
          <a:bodyPr rot="10800000" wrap="none" anchor="ctr"/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8" name="Freeform 48"/>
          <p:cNvSpPr>
            <a:spLocks/>
          </p:cNvSpPr>
          <p:nvPr/>
        </p:nvSpPr>
        <p:spPr bwMode="auto">
          <a:xfrm flipH="1" flipV="1">
            <a:off x="2405409" y="3319571"/>
            <a:ext cx="692638" cy="1582127"/>
          </a:xfrm>
          <a:custGeom>
            <a:avLst/>
            <a:gdLst>
              <a:gd name="T0" fmla="*/ 0 w 2240"/>
              <a:gd name="T1" fmla="*/ 2147483647 h 303"/>
              <a:gd name="T2" fmla="*/ 2147483647 w 2240"/>
              <a:gd name="T3" fmla="*/ 0 h 303"/>
              <a:gd name="T4" fmla="*/ 2147483647 w 2240"/>
              <a:gd name="T5" fmla="*/ 0 h 303"/>
              <a:gd name="T6" fmla="*/ 0 60000 65536"/>
              <a:gd name="T7" fmla="*/ 0 60000 65536"/>
              <a:gd name="T8" fmla="*/ 0 60000 65536"/>
              <a:gd name="T9" fmla="*/ 0 w 2240"/>
              <a:gd name="T10" fmla="*/ 0 h 303"/>
              <a:gd name="T11" fmla="*/ 2240 w 2240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0" h="303">
                <a:moveTo>
                  <a:pt x="0" y="303"/>
                </a:moveTo>
                <a:lnTo>
                  <a:pt x="795" y="0"/>
                </a:lnTo>
                <a:lnTo>
                  <a:pt x="2240" y="0"/>
                </a:lnTo>
              </a:path>
            </a:pathLst>
          </a:custGeom>
          <a:noFill/>
          <a:ln w="9525">
            <a:solidFill>
              <a:srgbClr val="40A7DA"/>
            </a:solidFill>
            <a:prstDash val="sysDot"/>
            <a:round/>
            <a:headEnd type="oval" w="sm" len="sm"/>
            <a:tailEnd type="oval" w="sm" len="sm"/>
          </a:ln>
        </p:spPr>
        <p:txBody>
          <a:bodyPr rot="10800000" wrap="none" anchor="ctr"/>
          <a:lstStyle/>
          <a:p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7020273" y="4334419"/>
            <a:ext cx="2016224" cy="77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7652" tIns="48827" rIns="97652" bIns="48827">
            <a:spAutoFit/>
          </a:bodyPr>
          <a:lstStyle/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  <a:ea typeface="+mn-ea"/>
              </a:rPr>
              <a:t>■ 고객 </a:t>
            </a:r>
            <a:r>
              <a:rPr lang="ko-KR" altLang="en-US" sz="1100" b="1" dirty="0" smtClean="0">
                <a:latin typeface="+mn-ea"/>
                <a:ea typeface="+mn-ea"/>
              </a:rPr>
              <a:t>만족도 향상</a:t>
            </a:r>
            <a:endParaRPr lang="ko-KR" altLang="en-US" sz="1100" b="1" dirty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  <a:ea typeface="+mn-ea"/>
              </a:rPr>
              <a:t>■ 고객 </a:t>
            </a:r>
            <a:r>
              <a:rPr lang="ko-KR" altLang="en-US" sz="1100" b="1" dirty="0" smtClean="0">
                <a:latin typeface="+mn-ea"/>
                <a:ea typeface="+mn-ea"/>
              </a:rPr>
              <a:t>유지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marL="144463" indent="-144463" defTabSz="976313">
              <a:spcBef>
                <a:spcPct val="50000"/>
              </a:spcBef>
              <a:buSzPct val="70000"/>
            </a:pPr>
            <a:r>
              <a:rPr lang="ko-KR" altLang="en-US" sz="1100" b="1" dirty="0">
                <a:latin typeface="+mn-ea"/>
                <a:ea typeface="+mn-ea"/>
              </a:rPr>
              <a:t>■ </a:t>
            </a:r>
            <a:r>
              <a:rPr lang="ko-KR" altLang="en-US" sz="1100" b="1" dirty="0" smtClean="0">
                <a:latin typeface="+mn-ea"/>
                <a:ea typeface="+mn-ea"/>
              </a:rPr>
              <a:t>신뢰성 높은 시스템 운영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3955306" y="2112789"/>
            <a:ext cx="1458885" cy="27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46800">
            <a:spAutoFit/>
          </a:bodyPr>
          <a:lstStyle/>
          <a:p>
            <a:pPr latinLnBrk="0"/>
            <a:r>
              <a:rPr kumimoji="0"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서비스 품질 개선</a:t>
            </a:r>
            <a:endParaRPr kumimoji="0"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1" name="Text Box 30"/>
          <p:cNvSpPr txBox="1">
            <a:spLocks noChangeArrowheads="1"/>
          </p:cNvSpPr>
          <p:nvPr/>
        </p:nvSpPr>
        <p:spPr bwMode="auto">
          <a:xfrm>
            <a:off x="5124994" y="2782144"/>
            <a:ext cx="1162498" cy="27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46800">
            <a:spAutoFit/>
          </a:bodyPr>
          <a:lstStyle/>
          <a:p>
            <a:pPr latinLnBrk="0"/>
            <a:r>
              <a:rPr kumimoji="0"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비용절감 효과</a:t>
            </a:r>
            <a:endParaRPr kumimoji="0"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4126755" y="3467356"/>
            <a:ext cx="1008609" cy="27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46800">
            <a:spAutoFit/>
          </a:bodyPr>
          <a:lstStyle/>
          <a:p>
            <a:pPr latinLnBrk="0"/>
            <a:r>
              <a:rPr kumimoji="0"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만족도 향상</a:t>
            </a:r>
            <a:endParaRPr kumimoji="0"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Text Box 30"/>
          <p:cNvSpPr txBox="1">
            <a:spLocks noChangeArrowheads="1"/>
          </p:cNvSpPr>
          <p:nvPr/>
        </p:nvSpPr>
        <p:spPr bwMode="auto">
          <a:xfrm>
            <a:off x="2699792" y="2790871"/>
            <a:ext cx="1678665" cy="27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46800">
            <a:spAutoFit/>
          </a:bodyPr>
          <a:lstStyle/>
          <a:p>
            <a:pPr latinLnBrk="0"/>
            <a:r>
              <a:rPr kumimoji="0" lang="ko-KR" altLang="en-US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안정적인 서비스 운영</a:t>
            </a:r>
            <a:endParaRPr kumimoji="0" lang="en-US" altLang="ko-KR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46101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ctrTitle" sz="quarter"/>
            <p:custDataLst>
              <p:tags r:id="rId2"/>
            </p:custDataLst>
          </p:nvPr>
        </p:nvSpPr>
        <p:spPr>
          <a:xfrm>
            <a:off x="1320800" y="3286124"/>
            <a:ext cx="6486525" cy="13287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altLang="ko-KR" dirty="0" smtClean="0">
                <a:ea typeface="굴림" pitchFamily="50" charset="-127"/>
              </a:rPr>
              <a:t>Compuware</a:t>
            </a:r>
            <a:br>
              <a:rPr lang="en-GB" altLang="ko-KR" dirty="0" smtClean="0">
                <a:ea typeface="굴림" pitchFamily="50" charset="-127"/>
              </a:rPr>
            </a:br>
            <a:r>
              <a:rPr lang="en-GB" altLang="ko-KR" dirty="0" smtClean="0">
                <a:ea typeface="굴림" pitchFamily="50" charset="-127"/>
              </a:rPr>
              <a:t>Gomez </a:t>
            </a:r>
            <a:r>
              <a:rPr lang="ko-KR" altLang="en-US" sz="3100" dirty="0" smtClean="0">
                <a:ea typeface="굴림" pitchFamily="50" charset="-127"/>
              </a:rPr>
              <a:t>솔루션 소개</a:t>
            </a:r>
            <a:r>
              <a:rPr lang="en-GB" altLang="ko-KR" dirty="0" smtClean="0">
                <a:ea typeface="굴림" pitchFamily="50" charset="-127"/>
              </a:rPr>
              <a:t/>
            </a:r>
            <a:br>
              <a:rPr lang="en-GB" altLang="ko-KR" dirty="0" smtClean="0">
                <a:ea typeface="굴림" pitchFamily="50" charset="-127"/>
              </a:rPr>
            </a:br>
            <a:endParaRPr lang="en-GB" altLang="ko-KR" dirty="0" smtClean="0">
              <a:ea typeface="굴림" pitchFamily="50" charset="-127"/>
            </a:endParaRPr>
          </a:p>
        </p:txBody>
      </p:sp>
      <p:sp>
        <p:nvSpPr>
          <p:cNvPr id="45059" name="Subtitle 3"/>
          <p:cNvSpPr>
            <a:spLocks noGrp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1320800" y="4724400"/>
            <a:ext cx="6486525" cy="954088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GB" altLang="ko-KR" sz="2000" dirty="0" smtClean="0">
                <a:ea typeface="굴림" pitchFamily="50" charset="-127"/>
              </a:rPr>
              <a:t/>
            </a:r>
            <a:br>
              <a:rPr lang="en-GB" altLang="ko-KR" sz="2000" dirty="0" smtClean="0">
                <a:ea typeface="굴림" pitchFamily="50" charset="-127"/>
              </a:rPr>
            </a:br>
            <a:endParaRPr lang="en-GB" altLang="ko-KR" sz="1800" dirty="0" smtClean="0">
              <a:ea typeface="굴림" pitchFamily="50" charset="-127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-19050" y="0"/>
            <a:ext cx="9163050" cy="2780928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한쪽 모서리가 잘린 사각형 8"/>
          <p:cNvSpPr/>
          <p:nvPr/>
        </p:nvSpPr>
        <p:spPr>
          <a:xfrm rot="10800000">
            <a:off x="-21998" y="4293096"/>
            <a:ext cx="9163050" cy="2564904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-36512" y="3068960"/>
            <a:ext cx="87849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9pPr>
          </a:lstStyle>
          <a:p>
            <a:pPr algn="r" latinLnBrk="0"/>
            <a:r>
              <a:rPr kumimoji="0" lang="ko-KR" altLang="en-US" sz="2400" kern="0" dirty="0" err="1" smtClean="0">
                <a:solidFill>
                  <a:schemeClr val="tx1"/>
                </a:solidFill>
                <a:latin typeface="+mn-ea"/>
                <a:ea typeface="+mn-ea"/>
              </a:rPr>
              <a:t>모바일</a:t>
            </a:r>
            <a:r>
              <a:rPr kumimoji="0" lang="ko-KR" altLang="en-US" sz="2400" kern="0" dirty="0" smtClean="0">
                <a:solidFill>
                  <a:schemeClr val="tx1"/>
                </a:solidFill>
                <a:latin typeface="+mn-ea"/>
                <a:ea typeface="+mn-ea"/>
              </a:rPr>
              <a:t> 품질 관리의 필요성</a:t>
            </a:r>
            <a:endParaRPr kumimoji="0" lang="ko-KR" altLang="en-US" sz="2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C:\Users\Administrator\Desktop\cm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9" y="3080433"/>
            <a:ext cx="417443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1011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ko-KR" altLang="en-US" dirty="0" err="1" smtClean="0">
                <a:latin typeface="+mn-ea"/>
                <a:ea typeface="+mn-ea"/>
              </a:rPr>
              <a:t>모바일</a:t>
            </a:r>
            <a:r>
              <a:rPr lang="ko-KR" altLang="en-US" dirty="0" smtClean="0">
                <a:latin typeface="+mn-ea"/>
                <a:ea typeface="+mn-ea"/>
              </a:rPr>
              <a:t> 품질 관리의 필요성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4" name="그룹 58"/>
          <p:cNvGrpSpPr/>
          <p:nvPr/>
        </p:nvGrpSpPr>
        <p:grpSpPr>
          <a:xfrm>
            <a:off x="277777" y="3905988"/>
            <a:ext cx="3646151" cy="2475340"/>
            <a:chOff x="7239016" y="623602"/>
            <a:chExt cx="2383706" cy="3294207"/>
          </a:xfrm>
        </p:grpSpPr>
        <p:sp>
          <p:nvSpPr>
            <p:cNvPr id="66" name="양쪽 모서리가 둥근 사각형 65"/>
            <p:cNvSpPr/>
            <p:nvPr/>
          </p:nvSpPr>
          <p:spPr>
            <a:xfrm>
              <a:off x="7239016" y="857232"/>
              <a:ext cx="2383706" cy="3060577"/>
            </a:xfrm>
            <a:prstGeom prst="round2SameRect">
              <a:avLst>
                <a:gd name="adj1" fmla="val 0"/>
                <a:gd name="adj2" fmla="val 2506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90488">
                <a:lnSpc>
                  <a:spcPct val="90000"/>
                </a:lnSpc>
                <a:spcAft>
                  <a:spcPts val="200"/>
                </a:spcAft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§"/>
                <a:defRPr/>
              </a:pP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>
              <a:off x="7239016" y="623602"/>
              <a:ext cx="2383706" cy="454632"/>
            </a:xfrm>
            <a:prstGeom prst="round2SameRect">
              <a:avLst>
                <a:gd name="adj1" fmla="val 10053"/>
                <a:gd name="adj2" fmla="val 0"/>
              </a:avLst>
            </a:prstGeom>
            <a:solidFill>
              <a:srgbClr val="FF7A00"/>
            </a:solidFill>
            <a:ln w="19050">
              <a:solidFill>
                <a:srgbClr val="FF0000"/>
              </a:solidFill>
            </a:ln>
            <a:effectLst>
              <a:innerShdw blurRad="355600">
                <a:srgbClr val="FF5757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r>
                <a:rPr lang="ko-KR" altLang="en-US" sz="1200" dirty="0" smtClean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현재까지의 </a:t>
              </a:r>
              <a:r>
                <a:rPr lang="ko-KR" altLang="en-US" sz="1200" dirty="0" err="1" smtClean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모바일</a:t>
              </a:r>
              <a:r>
                <a:rPr lang="ko-KR" altLang="en-US" sz="1200" dirty="0" smtClean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 기능 테스트의 문제점</a:t>
              </a:r>
              <a:endParaRPr lang="en-US" altLang="ko-KR" sz="12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Arial" pitchFamily="34" charset="0"/>
              </a:endParaRPr>
            </a:p>
          </p:txBody>
        </p:sp>
      </p:grpSp>
      <p:grpSp>
        <p:nvGrpSpPr>
          <p:cNvPr id="70" name="그룹 58"/>
          <p:cNvGrpSpPr/>
          <p:nvPr/>
        </p:nvGrpSpPr>
        <p:grpSpPr>
          <a:xfrm>
            <a:off x="5292080" y="3905988"/>
            <a:ext cx="3600400" cy="2475340"/>
            <a:chOff x="7239016" y="623602"/>
            <a:chExt cx="2383706" cy="3294207"/>
          </a:xfrm>
        </p:grpSpPr>
        <p:sp>
          <p:nvSpPr>
            <p:cNvPr id="72" name="양쪽 모서리가 둥근 사각형 71"/>
            <p:cNvSpPr/>
            <p:nvPr/>
          </p:nvSpPr>
          <p:spPr>
            <a:xfrm>
              <a:off x="7239016" y="857232"/>
              <a:ext cx="2383706" cy="3060577"/>
            </a:xfrm>
            <a:prstGeom prst="round2SameRect">
              <a:avLst>
                <a:gd name="adj1" fmla="val 0"/>
                <a:gd name="adj2" fmla="val 2506"/>
              </a:avLst>
            </a:prstGeom>
            <a:solidFill>
              <a:schemeClr val="bg1"/>
            </a:solidFill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90488">
                <a:lnSpc>
                  <a:spcPct val="90000"/>
                </a:lnSpc>
                <a:spcAft>
                  <a:spcPts val="200"/>
                </a:spcAft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§"/>
                <a:defRPr/>
              </a:pP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3" name="양쪽 모서리가 둥근 사각형 72"/>
            <p:cNvSpPr/>
            <p:nvPr/>
          </p:nvSpPr>
          <p:spPr>
            <a:xfrm>
              <a:off x="7239016" y="623602"/>
              <a:ext cx="2383706" cy="454632"/>
            </a:xfrm>
            <a:prstGeom prst="round2SameRect">
              <a:avLst>
                <a:gd name="adj1" fmla="val 10053"/>
                <a:gd name="adj2" fmla="val 0"/>
              </a:avLst>
            </a:prstGeom>
            <a:solidFill>
              <a:srgbClr val="FF7A00"/>
            </a:solidFill>
            <a:ln w="19050">
              <a:solidFill>
                <a:srgbClr val="FF0000"/>
              </a:solidFill>
            </a:ln>
            <a:effectLst>
              <a:innerShdw blurRad="355600">
                <a:srgbClr val="FF5757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r>
                <a:rPr lang="ko-KR" altLang="en-US" sz="1200" dirty="0" err="1" smtClean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모바일</a:t>
              </a:r>
              <a:r>
                <a:rPr lang="ko-KR" altLang="en-US" sz="1200" dirty="0" smtClean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 기능 </a:t>
              </a:r>
              <a:r>
                <a:rPr lang="ko-KR" altLang="en-US" sz="1200" dirty="0"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Arial" pitchFamily="34" charset="0"/>
                </a:rPr>
                <a:t>테스트 자동화 도입</a:t>
              </a:r>
              <a:endParaRPr lang="en-US" altLang="ko-KR" sz="12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Arial" pitchFamily="34" charset="0"/>
              </a:endParaRPr>
            </a:p>
          </p:txBody>
        </p:sp>
      </p:grpSp>
      <p:sp>
        <p:nvSpPr>
          <p:cNvPr id="102" name="TextBox 78"/>
          <p:cNvSpPr txBox="1"/>
          <p:nvPr/>
        </p:nvSpPr>
        <p:spPr>
          <a:xfrm>
            <a:off x="5364088" y="466591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자동 테스트 수행으로 생산성 향상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비용절감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정확한 테스트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수행으로 오류 검출 기회 증가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자동화된 오류관리로 어플리케이션 품질향상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</p:txBody>
      </p:sp>
      <p:sp>
        <p:nvSpPr>
          <p:cNvPr id="101" name="TextBox 71"/>
          <p:cNvSpPr txBox="1"/>
          <p:nvPr/>
        </p:nvSpPr>
        <p:spPr>
          <a:xfrm>
            <a:off x="342576" y="4410978"/>
            <a:ext cx="3437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반복 테스트를 수작업 수행하여 생산성 저하 및 오류 반복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변경 및 기능추가에 따른 반복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회기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테스트 비용 증가 및 결함증가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다양한 국내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환경에 대한 자동화 테스트 부족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줄무늬가 있는 오른쪽 화살표 102"/>
          <p:cNvSpPr/>
          <p:nvPr/>
        </p:nvSpPr>
        <p:spPr>
          <a:xfrm>
            <a:off x="4283968" y="4653136"/>
            <a:ext cx="798018" cy="576064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836712"/>
            <a:ext cx="3816424" cy="2862318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4270301" y="836713"/>
            <a:ext cx="4694187" cy="2862317"/>
            <a:chOff x="4270301" y="836713"/>
            <a:chExt cx="4694187" cy="286231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80669">
              <a:off x="4687235" y="2713559"/>
              <a:ext cx="2993132" cy="800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45742">
              <a:off x="4270301" y="1742390"/>
              <a:ext cx="3400797" cy="94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4358">
              <a:off x="4567352" y="1007185"/>
              <a:ext cx="2762250" cy="795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470" y="836713"/>
              <a:ext cx="1600018" cy="2862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119107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ctrTitle" sz="quarter"/>
            <p:custDataLst>
              <p:tags r:id="rId2"/>
            </p:custDataLst>
          </p:nvPr>
        </p:nvSpPr>
        <p:spPr>
          <a:xfrm>
            <a:off x="1320800" y="3286124"/>
            <a:ext cx="6486525" cy="13287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altLang="ko-KR" dirty="0" smtClean="0">
                <a:ea typeface="굴림" pitchFamily="50" charset="-127"/>
              </a:rPr>
              <a:t>Compuware</a:t>
            </a:r>
            <a:br>
              <a:rPr lang="en-GB" altLang="ko-KR" dirty="0" smtClean="0">
                <a:ea typeface="굴림" pitchFamily="50" charset="-127"/>
              </a:rPr>
            </a:br>
            <a:r>
              <a:rPr lang="en-GB" altLang="ko-KR" dirty="0" smtClean="0">
                <a:ea typeface="굴림" pitchFamily="50" charset="-127"/>
              </a:rPr>
              <a:t>Gomez </a:t>
            </a:r>
            <a:r>
              <a:rPr lang="ko-KR" altLang="en-US" sz="3100" dirty="0" smtClean="0">
                <a:ea typeface="굴림" pitchFamily="50" charset="-127"/>
              </a:rPr>
              <a:t>솔루션 소개</a:t>
            </a:r>
            <a:r>
              <a:rPr lang="en-GB" altLang="ko-KR" dirty="0" smtClean="0">
                <a:ea typeface="굴림" pitchFamily="50" charset="-127"/>
              </a:rPr>
              <a:t/>
            </a:r>
            <a:br>
              <a:rPr lang="en-GB" altLang="ko-KR" dirty="0" smtClean="0">
                <a:ea typeface="굴림" pitchFamily="50" charset="-127"/>
              </a:rPr>
            </a:br>
            <a:endParaRPr lang="en-GB" altLang="ko-KR" dirty="0" smtClean="0">
              <a:ea typeface="굴림" pitchFamily="50" charset="-127"/>
            </a:endParaRPr>
          </a:p>
        </p:txBody>
      </p:sp>
      <p:sp>
        <p:nvSpPr>
          <p:cNvPr id="45059" name="Subtitle 3"/>
          <p:cNvSpPr>
            <a:spLocks noGrp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1320800" y="4724400"/>
            <a:ext cx="6486525" cy="954088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GB" altLang="ko-KR" sz="2000" dirty="0" smtClean="0">
                <a:ea typeface="굴림" pitchFamily="50" charset="-127"/>
              </a:rPr>
              <a:t/>
            </a:r>
            <a:br>
              <a:rPr lang="en-GB" altLang="ko-KR" sz="2000" dirty="0" smtClean="0">
                <a:ea typeface="굴림" pitchFamily="50" charset="-127"/>
              </a:rPr>
            </a:br>
            <a:endParaRPr lang="en-GB" altLang="ko-KR" sz="1800" dirty="0" smtClean="0">
              <a:ea typeface="굴림" pitchFamily="50" charset="-127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-19050" y="0"/>
            <a:ext cx="9163050" cy="2780928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한쪽 모서리가 잘린 사각형 8"/>
          <p:cNvSpPr/>
          <p:nvPr/>
        </p:nvSpPr>
        <p:spPr>
          <a:xfrm rot="10800000">
            <a:off x="-21998" y="4293096"/>
            <a:ext cx="9163050" cy="2564904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-36512" y="3068960"/>
            <a:ext cx="87849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9pPr>
          </a:lstStyle>
          <a:p>
            <a:pPr algn="r" latinLnBrk="0"/>
            <a:r>
              <a:rPr kumimoji="0" lang="ko-KR" altLang="en-US" sz="2400" kern="0" dirty="0" smtClean="0">
                <a:solidFill>
                  <a:schemeClr val="tx1"/>
                </a:solidFill>
                <a:latin typeface="+mn-ea"/>
                <a:ea typeface="+mn-ea"/>
              </a:rPr>
              <a:t>개요 및 구성</a:t>
            </a:r>
            <a:endParaRPr kumimoji="0" lang="ko-KR" altLang="en-US" sz="2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C:\Users\Administrator\Desktop\cm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9" y="3080433"/>
            <a:ext cx="417443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131314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en-US" altLang="ko-KR" dirty="0" err="1">
                <a:latin typeface="+mn-ea"/>
              </a:rPr>
              <a:t>CheckMATE</a:t>
            </a:r>
            <a:r>
              <a:rPr lang="en-US" altLang="ko-KR" dirty="0">
                <a:latin typeface="+mn-ea"/>
              </a:rPr>
              <a:t> Mobile </a:t>
            </a:r>
            <a:r>
              <a:rPr lang="ko-KR" altLang="en-US" dirty="0" smtClean="0">
                <a:latin typeface="+mn-ea"/>
              </a:rPr>
              <a:t>개요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64852" y="861020"/>
            <a:ext cx="8486676" cy="23416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0800" algn="l"/>
                <a:tab pos="330200" algn="l"/>
              </a:tabLst>
            </a:pP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b="1" dirty="0" err="1" smtClean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2400" b="1" dirty="0" smtClean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디바이스의 꾸준한 상승세</a:t>
            </a:r>
            <a:endParaRPr lang="en-US" altLang="zh-CN" sz="2400" b="1" dirty="0" smtClean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P Simplified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00"/>
              </a:lnSpc>
              <a:tabLst>
                <a:tab pos="50800" algn="l"/>
                <a:tab pos="330200" algn="l"/>
              </a:tabLst>
            </a:pPr>
            <a:r>
              <a:rPr lang="en-US" altLang="zh-CN" sz="2000" dirty="0" smtClean="0">
                <a:solidFill>
                  <a:srgbClr val="8229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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500,000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smartphones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sold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per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day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(1)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and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now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more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smart phones</a:t>
            </a:r>
          </a:p>
          <a:p>
            <a:pPr>
              <a:lnSpc>
                <a:spcPts val="3200"/>
              </a:lnSpc>
              <a:tabLst>
                <a:tab pos="50800" algn="l"/>
                <a:tab pos="3302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and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tablets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than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personal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computers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(5) -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하루에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50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만대이상의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스마트폰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 판매</a:t>
            </a:r>
            <a:endParaRPr lang="en-US" altLang="zh-CN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P Simplified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00"/>
              </a:lnSpc>
              <a:tabLst>
                <a:tab pos="50800" algn="l"/>
                <a:tab pos="330200" algn="l"/>
              </a:tabLst>
            </a:pPr>
            <a:r>
              <a:rPr lang="en-US" altLang="zh-CN" sz="2000" dirty="0" smtClean="0">
                <a:solidFill>
                  <a:srgbClr val="8229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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1,000,000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mobile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apps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downloaded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18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billion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times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in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2011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(3)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</a:p>
          <a:p>
            <a:pPr>
              <a:lnSpc>
                <a:spcPts val="3200"/>
              </a:lnSpc>
              <a:tabLst>
                <a:tab pos="50800" algn="l"/>
                <a:tab pos="3302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and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expected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to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reach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44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billion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by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2016</a:t>
            </a:r>
            <a:r>
              <a:rPr lang="en-US" altLang="zh-CN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(4) - </a:t>
            </a:r>
            <a:r>
              <a:rPr lang="en-US" altLang="zh-CN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100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만개 이상의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모바일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APP</a:t>
            </a:r>
            <a:endParaRPr lang="en-US" altLang="zh-CN" sz="14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P Simplified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600472" y="5767953"/>
            <a:ext cx="4475584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Source: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Gartner,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April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2010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(1)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Gartner,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April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2010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(3)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Ovum,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Sep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2011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200"/>
              </a:lnSpc>
              <a:tabLst/>
            </a:pP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(4)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ABI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Research,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May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2011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(5)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CNN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Money,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Feb</a:t>
            </a:r>
            <a:r>
              <a:rPr lang="en-US" altLang="zh-CN" sz="996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96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P Simplified" pitchFamily="18" charset="0"/>
              </a:rPr>
              <a:t>2011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83123" y="3485480"/>
            <a:ext cx="7968405" cy="2080647"/>
            <a:chOff x="683123" y="3485480"/>
            <a:chExt cx="7968405" cy="2080647"/>
          </a:xfrm>
        </p:grpSpPr>
        <p:sp>
          <p:nvSpPr>
            <p:cNvPr id="15" name="Freeform 3"/>
            <p:cNvSpPr/>
            <p:nvPr/>
          </p:nvSpPr>
          <p:spPr>
            <a:xfrm>
              <a:off x="3553874" y="4735921"/>
              <a:ext cx="582168" cy="375120"/>
            </a:xfrm>
            <a:custGeom>
              <a:avLst/>
              <a:gdLst>
                <a:gd name="connsiteX0" fmla="*/ 0 w 582168"/>
                <a:gd name="connsiteY0" fmla="*/ 0 h 375120"/>
                <a:gd name="connsiteX1" fmla="*/ 582168 w 582168"/>
                <a:gd name="connsiteY1" fmla="*/ 0 h 375120"/>
                <a:gd name="connsiteX2" fmla="*/ 582168 w 582168"/>
                <a:gd name="connsiteY2" fmla="*/ 375120 h 375120"/>
                <a:gd name="connsiteX3" fmla="*/ 0 w 582168"/>
                <a:gd name="connsiteY3" fmla="*/ 375120 h 375120"/>
                <a:gd name="connsiteX4" fmla="*/ 0 w 582168"/>
                <a:gd name="connsiteY4" fmla="*/ 0 h 3751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82168" h="375120">
                  <a:moveTo>
                    <a:pt x="0" y="0"/>
                  </a:moveTo>
                  <a:lnTo>
                    <a:pt x="582168" y="0"/>
                  </a:lnTo>
                  <a:lnTo>
                    <a:pt x="582168" y="375120"/>
                  </a:lnTo>
                  <a:lnTo>
                    <a:pt x="0" y="375120"/>
                  </a:lnTo>
                  <a:lnTo>
                    <a:pt x="0" y="0"/>
                  </a:lnTo>
                </a:path>
              </a:pathLst>
            </a:custGeom>
            <a:solidFill>
              <a:srgbClr val="0096D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 3"/>
            <p:cNvSpPr/>
            <p:nvPr/>
          </p:nvSpPr>
          <p:spPr>
            <a:xfrm>
              <a:off x="5007770" y="4461601"/>
              <a:ext cx="582167" cy="649440"/>
            </a:xfrm>
            <a:custGeom>
              <a:avLst/>
              <a:gdLst>
                <a:gd name="connsiteX0" fmla="*/ 0 w 582167"/>
                <a:gd name="connsiteY0" fmla="*/ 0 h 649440"/>
                <a:gd name="connsiteX1" fmla="*/ 582167 w 582167"/>
                <a:gd name="connsiteY1" fmla="*/ 0 h 649440"/>
                <a:gd name="connsiteX2" fmla="*/ 582167 w 582167"/>
                <a:gd name="connsiteY2" fmla="*/ 649440 h 649440"/>
                <a:gd name="connsiteX3" fmla="*/ 0 w 582167"/>
                <a:gd name="connsiteY3" fmla="*/ 649440 h 649440"/>
                <a:gd name="connsiteX4" fmla="*/ 0 w 582167"/>
                <a:gd name="connsiteY4" fmla="*/ 0 h 64944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82167" h="649440">
                  <a:moveTo>
                    <a:pt x="0" y="0"/>
                  </a:moveTo>
                  <a:lnTo>
                    <a:pt x="582167" y="0"/>
                  </a:lnTo>
                  <a:lnTo>
                    <a:pt x="582167" y="649440"/>
                  </a:lnTo>
                  <a:lnTo>
                    <a:pt x="0" y="649440"/>
                  </a:lnTo>
                  <a:lnTo>
                    <a:pt x="0" y="0"/>
                  </a:lnTo>
                </a:path>
              </a:pathLst>
            </a:custGeom>
            <a:solidFill>
              <a:srgbClr val="0096D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 3"/>
            <p:cNvSpPr/>
            <p:nvPr/>
          </p:nvSpPr>
          <p:spPr>
            <a:xfrm>
              <a:off x="6461667" y="4088221"/>
              <a:ext cx="582168" cy="1022820"/>
            </a:xfrm>
            <a:custGeom>
              <a:avLst/>
              <a:gdLst>
                <a:gd name="connsiteX0" fmla="*/ 0 w 582168"/>
                <a:gd name="connsiteY0" fmla="*/ 0 h 1022820"/>
                <a:gd name="connsiteX1" fmla="*/ 582167 w 582168"/>
                <a:gd name="connsiteY1" fmla="*/ 0 h 1022820"/>
                <a:gd name="connsiteX2" fmla="*/ 582167 w 582168"/>
                <a:gd name="connsiteY2" fmla="*/ 1022820 h 1022820"/>
                <a:gd name="connsiteX3" fmla="*/ 0 w 582168"/>
                <a:gd name="connsiteY3" fmla="*/ 1022820 h 1022820"/>
                <a:gd name="connsiteX4" fmla="*/ 0 w 582168"/>
                <a:gd name="connsiteY4" fmla="*/ 0 h 10228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82168" h="1022820">
                  <a:moveTo>
                    <a:pt x="0" y="0"/>
                  </a:moveTo>
                  <a:lnTo>
                    <a:pt x="582167" y="0"/>
                  </a:lnTo>
                  <a:lnTo>
                    <a:pt x="582167" y="1022820"/>
                  </a:lnTo>
                  <a:lnTo>
                    <a:pt x="0" y="1022820"/>
                  </a:lnTo>
                  <a:lnTo>
                    <a:pt x="0" y="0"/>
                  </a:lnTo>
                </a:path>
              </a:pathLst>
            </a:custGeom>
            <a:solidFill>
              <a:srgbClr val="0096D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 3"/>
            <p:cNvSpPr/>
            <p:nvPr/>
          </p:nvSpPr>
          <p:spPr>
            <a:xfrm>
              <a:off x="7915562" y="3733130"/>
              <a:ext cx="582168" cy="1377912"/>
            </a:xfrm>
            <a:custGeom>
              <a:avLst/>
              <a:gdLst>
                <a:gd name="connsiteX0" fmla="*/ 0 w 582168"/>
                <a:gd name="connsiteY0" fmla="*/ 0 h 1377912"/>
                <a:gd name="connsiteX1" fmla="*/ 582168 w 582168"/>
                <a:gd name="connsiteY1" fmla="*/ 0 h 1377912"/>
                <a:gd name="connsiteX2" fmla="*/ 582168 w 582168"/>
                <a:gd name="connsiteY2" fmla="*/ 1377912 h 1377912"/>
                <a:gd name="connsiteX3" fmla="*/ 0 w 582168"/>
                <a:gd name="connsiteY3" fmla="*/ 1377912 h 1377912"/>
                <a:gd name="connsiteX4" fmla="*/ 0 w 582168"/>
                <a:gd name="connsiteY4" fmla="*/ 0 h 137791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82168" h="1377912">
                  <a:moveTo>
                    <a:pt x="0" y="0"/>
                  </a:moveTo>
                  <a:lnTo>
                    <a:pt x="582168" y="0"/>
                  </a:lnTo>
                  <a:lnTo>
                    <a:pt x="582168" y="1377912"/>
                  </a:lnTo>
                  <a:lnTo>
                    <a:pt x="0" y="1377912"/>
                  </a:lnTo>
                  <a:lnTo>
                    <a:pt x="0" y="0"/>
                  </a:lnTo>
                </a:path>
              </a:pathLst>
            </a:custGeom>
            <a:solidFill>
              <a:srgbClr val="0096D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93728" y="3574380"/>
              <a:ext cx="5257800" cy="1562100"/>
            </a:xfrm>
            <a:prstGeom prst="rect">
              <a:avLst/>
            </a:prstGeom>
            <a:noFill/>
          </p:spPr>
        </p:pic>
        <p:sp>
          <p:nvSpPr>
            <p:cNvPr id="37" name="TextBox 1"/>
            <p:cNvSpPr txBox="1"/>
            <p:nvPr/>
          </p:nvSpPr>
          <p:spPr>
            <a:xfrm>
              <a:off x="3673128" y="4793580"/>
              <a:ext cx="355867" cy="27699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1596" b="1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172</a:t>
              </a:r>
            </a:p>
          </p:txBody>
        </p:sp>
        <p:sp>
          <p:nvSpPr>
            <p:cNvPr id="38" name="TextBox 1"/>
            <p:cNvSpPr txBox="1"/>
            <p:nvPr/>
          </p:nvSpPr>
          <p:spPr>
            <a:xfrm>
              <a:off x="8041928" y="3790280"/>
              <a:ext cx="355867" cy="27699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1596" b="1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631</a:t>
              </a:r>
            </a:p>
          </p:txBody>
        </p:sp>
        <p:sp>
          <p:nvSpPr>
            <p:cNvPr id="39" name="TextBox 1"/>
            <p:cNvSpPr txBox="1"/>
            <p:nvPr/>
          </p:nvSpPr>
          <p:spPr>
            <a:xfrm>
              <a:off x="3596928" y="5263480"/>
              <a:ext cx="506549" cy="30264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0"/>
                </a:lnSpc>
                <a:tabLst/>
              </a:pPr>
              <a:r>
                <a:rPr lang="en-US" altLang="zh-CN" sz="18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2009</a:t>
              </a:r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5044728" y="5263480"/>
              <a:ext cx="506549" cy="30264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0"/>
                </a:lnSpc>
                <a:tabLst/>
              </a:pPr>
              <a:r>
                <a:rPr lang="en-US" altLang="zh-CN" sz="18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2010</a:t>
              </a:r>
            </a:p>
          </p:txBody>
        </p:sp>
        <p:sp>
          <p:nvSpPr>
            <p:cNvPr id="41" name="TextBox 1"/>
            <p:cNvSpPr txBox="1"/>
            <p:nvPr/>
          </p:nvSpPr>
          <p:spPr>
            <a:xfrm>
              <a:off x="6505228" y="5263480"/>
              <a:ext cx="506549" cy="30264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0"/>
                </a:lnSpc>
                <a:tabLst/>
              </a:pPr>
              <a:r>
                <a:rPr lang="en-US" altLang="zh-CN" sz="18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2011</a:t>
              </a:r>
            </a:p>
          </p:txBody>
        </p:sp>
        <p:sp>
          <p:nvSpPr>
            <p:cNvPr id="42" name="TextBox 1"/>
            <p:cNvSpPr txBox="1"/>
            <p:nvPr/>
          </p:nvSpPr>
          <p:spPr>
            <a:xfrm>
              <a:off x="7953028" y="5263480"/>
              <a:ext cx="506549" cy="30264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0"/>
                </a:lnSpc>
                <a:tabLst/>
              </a:pPr>
              <a:r>
                <a:rPr lang="en-US" altLang="zh-CN" sz="18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2015</a:t>
              </a:r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5108228" y="3485480"/>
              <a:ext cx="2724720" cy="132856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0"/>
                </a:lnSpc>
                <a:tabLst>
                  <a:tab pos="25400" algn="l"/>
                  <a:tab pos="622300" algn="l"/>
                  <a:tab pos="1473200" algn="l"/>
                </a:tabLst>
              </a:pPr>
              <a:r>
                <a:rPr lang="en-US" altLang="zh-CN" sz="1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Global</a:t>
              </a:r>
              <a:r>
                <a:rPr lang="en-US" altLang="zh-CN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  <a:r>
                <a:rPr lang="en-US" altLang="zh-CN" sz="1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smartphone</a:t>
              </a:r>
              <a:r>
                <a:rPr lang="en-US" altLang="zh-CN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  <a:r>
                <a:rPr lang="en-US" altLang="zh-CN" sz="1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sales</a:t>
              </a:r>
            </a:p>
            <a:p>
              <a:pPr>
                <a:lnSpc>
                  <a:spcPts val="2000"/>
                </a:lnSpc>
                <a:tabLst>
                  <a:tab pos="25400" algn="l"/>
                  <a:tab pos="622300" algn="l"/>
                  <a:tab pos="1473200" algn="l"/>
                </a:tabLst>
              </a:pPr>
              <a:r>
                <a:rPr lang="en-US" altLang="zh-CN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en-US" altLang="zh-CN" sz="1802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(in</a:t>
              </a:r>
              <a:r>
                <a:rPr lang="en-US" altLang="zh-CN" sz="1802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  <a:r>
                <a:rPr lang="en-US" altLang="zh-CN" sz="1802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millions)</a:t>
              </a:r>
            </a:p>
            <a:p>
              <a:pPr>
                <a:lnSpc>
                  <a:spcPts val="1000"/>
                </a:lnSpc>
              </a:pPr>
              <a:endPara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2100"/>
                </a:lnSpc>
                <a:tabLst>
                  <a:tab pos="25400" algn="l"/>
                  <a:tab pos="622300" algn="l"/>
                  <a:tab pos="1473200" algn="l"/>
                </a:tabLst>
              </a:pPr>
              <a:r>
                <a:rPr lang="en-US" altLang="zh-CN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zh-CN" sz="1596" b="1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468</a:t>
              </a:r>
            </a:p>
            <a:p>
              <a:pPr>
                <a:lnSpc>
                  <a:spcPts val="1000"/>
                </a:lnSpc>
              </a:pPr>
              <a:endParaRPr lang="en-US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1900"/>
                </a:lnSpc>
                <a:tabLst>
                  <a:tab pos="25400" algn="l"/>
                  <a:tab pos="622300" algn="l"/>
                  <a:tab pos="1473200" algn="l"/>
                </a:tabLst>
              </a:pPr>
              <a:r>
                <a:rPr lang="en-US" altLang="zh-CN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zh-CN" sz="1598" b="1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18" charset="0"/>
                </a:rPr>
                <a:t>297</a:t>
              </a:r>
            </a:p>
          </p:txBody>
        </p:sp>
        <p:pic>
          <p:nvPicPr>
            <p:cNvPr id="2050" name="Picture 2" descr="http://files.idg.co.kr/ciokr/image/EnterpriseApp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23" y="3614451"/>
              <a:ext cx="2376709" cy="175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51413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en-US" altLang="ko-KR" dirty="0" err="1">
                <a:latin typeface="+mn-ea"/>
              </a:rPr>
              <a:t>CheckMATE</a:t>
            </a:r>
            <a:r>
              <a:rPr lang="en-US" altLang="ko-KR" dirty="0">
                <a:latin typeface="+mn-ea"/>
              </a:rPr>
              <a:t> Mobile </a:t>
            </a:r>
            <a:r>
              <a:rPr lang="ko-KR" altLang="en-US" dirty="0" smtClean="0">
                <a:latin typeface="+mn-ea"/>
                <a:ea typeface="+mn-ea"/>
              </a:rPr>
              <a:t>개요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계속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520" y="831119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en-US" altLang="ko-KR" sz="1600" dirty="0" err="1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CheckMATE</a:t>
            </a:r>
            <a:r>
              <a:rPr lang="en-US" altLang="ko-KR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Mobile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은 </a:t>
            </a:r>
            <a:r>
              <a:rPr lang="ko-KR" altLang="en-US" sz="1600" dirty="0" err="1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모바일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서비스에 대하여 기능검증 자동화를 수행 하며</a:t>
            </a:r>
            <a:r>
              <a:rPr lang="en-US" altLang="ko-KR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lang="en-US" altLang="ko-KR" sz="1600" dirty="0" err="1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CheckMATE</a:t>
            </a:r>
            <a:r>
              <a:rPr lang="en-US" altLang="ko-KR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BSM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과 연계하여 해당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서비스의 품질 및 장애 분석 정보를 실시간으로 제공하는 서비스 모니터링 솔루션입니다</a:t>
            </a:r>
            <a:r>
              <a:rPr lang="en-US" altLang="ko-KR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25" y="2975286"/>
            <a:ext cx="1342966" cy="79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25" y="1906960"/>
            <a:ext cx="1329377" cy="7200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7542405" y="1700808"/>
            <a:ext cx="675833" cy="153888"/>
          </a:xfrm>
          <a:prstGeom prst="rect">
            <a:avLst/>
          </a:prstGeom>
          <a:solidFill>
            <a:srgbClr val="FFFFCC"/>
          </a:solidFill>
          <a:ln w="63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Dashboard</a:t>
            </a:r>
            <a:endParaRPr lang="en-US" altLang="ko-KR" sz="10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2971" y="3615796"/>
            <a:ext cx="1279108" cy="22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1603118" y="2635870"/>
            <a:ext cx="1042743" cy="38472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36000" tIns="0" rIns="3600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서비스 모니터링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lnSpc>
                <a:spcPct val="100000"/>
              </a:lnSpc>
              <a:spcBef>
                <a:spcPts val="600"/>
              </a:spcBef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3005901" y="5209728"/>
            <a:ext cx="1729309" cy="89344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prstDash val="sysDot"/>
          </a:ln>
          <a:extLst/>
        </p:spPr>
        <p:txBody>
          <a:bodyPr wrap="square" lIns="18000" tIns="36000" rIns="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기능별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수행 시간</a:t>
            </a:r>
          </a:p>
          <a:p>
            <a:pPr marL="85725" indent="-85725" eaLnBrk="1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err="1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디바이스의 리소스 모니터링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indent="-85725" eaLnBrk="1" hangingPunct="1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기능의 성공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실패 여부 자동 검증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822525" y="3069288"/>
            <a:ext cx="1800000" cy="2952000"/>
            <a:chOff x="6804448" y="2997312"/>
            <a:chExt cx="1800000" cy="2952000"/>
          </a:xfrm>
        </p:grpSpPr>
        <p:sp>
          <p:nvSpPr>
            <p:cNvPr id="22" name="직사각형 21"/>
            <p:cNvSpPr/>
            <p:nvPr/>
          </p:nvSpPr>
          <p:spPr>
            <a:xfrm>
              <a:off x="6804448" y="3357312"/>
              <a:ext cx="1800000" cy="2592000"/>
            </a:xfrm>
            <a:prstGeom prst="rect">
              <a:avLst/>
            </a:prstGeom>
            <a:noFill/>
            <a:ln w="254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804448" y="2997312"/>
              <a:ext cx="1800000" cy="360000"/>
            </a:xfrm>
            <a:prstGeom prst="rect">
              <a:avLst/>
            </a:prstGeom>
            <a:ln>
              <a:solidFill>
                <a:schemeClr val="accent3"/>
              </a:solidFill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72000" tIns="72000" rIns="72000" bIns="7200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Target Service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Rectangle 35"/>
          <p:cNvSpPr>
            <a:spLocks noChangeArrowheads="1"/>
          </p:cNvSpPr>
          <p:nvPr/>
        </p:nvSpPr>
        <p:spPr bwMode="auto">
          <a:xfrm>
            <a:off x="4015343" y="4249663"/>
            <a:ext cx="1510029" cy="15388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서비스 요청 </a:t>
            </a:r>
            <a:r>
              <a: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가상 사용자</a:t>
            </a:r>
            <a:r>
              <a: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3672300" y="4787280"/>
            <a:ext cx="2196114" cy="15388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서비스 응답 </a:t>
            </a:r>
            <a:r>
              <a: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u="sng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서비스 모니터링 데이터</a:t>
            </a:r>
            <a:r>
              <a: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141905" y="4473280"/>
            <a:ext cx="4644452" cy="241992"/>
            <a:chOff x="2627784" y="5589240"/>
            <a:chExt cx="4104000" cy="14401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627784" y="5589240"/>
              <a:ext cx="4104000" cy="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2627784" y="5733256"/>
              <a:ext cx="4104000" cy="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126"/>
          <p:cNvCxnSpPr>
            <a:stCxn id="42" idx="0"/>
            <a:endCxn id="32" idx="1"/>
          </p:cNvCxnSpPr>
          <p:nvPr/>
        </p:nvCxnSpPr>
        <p:spPr>
          <a:xfrm rot="5400000" flipH="1" flipV="1">
            <a:off x="1547869" y="2762856"/>
            <a:ext cx="1188072" cy="1296344"/>
          </a:xfrm>
          <a:prstGeom prst="bentConnector2">
            <a:avLst/>
          </a:prstGeom>
          <a:ln w="254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148"/>
          <p:cNvCxnSpPr>
            <a:stCxn id="25" idx="2"/>
            <a:endCxn id="20" idx="0"/>
          </p:cNvCxnSpPr>
          <p:nvPr/>
        </p:nvCxnSpPr>
        <p:spPr>
          <a:xfrm rot="5400000">
            <a:off x="4186177" y="4625548"/>
            <a:ext cx="268560" cy="89980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33" idx="3"/>
          </p:cNvCxnSpPr>
          <p:nvPr/>
        </p:nvCxnSpPr>
        <p:spPr>
          <a:xfrm>
            <a:off x="4590077" y="2105577"/>
            <a:ext cx="2628448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790077" y="2276992"/>
            <a:ext cx="1800000" cy="1080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2790077" y="1925577"/>
            <a:ext cx="1800000" cy="360000"/>
          </a:xfrm>
          <a:prstGeom prst="rect">
            <a:avLst/>
          </a:prstGeom>
          <a:ln>
            <a:solidFill>
              <a:schemeClr val="accent4"/>
            </a:solidFill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72000" tIns="72000" rIns="72000" bIns="72000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ko-KR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CheckMATE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Manager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956894" y="2393130"/>
            <a:ext cx="1466367" cy="847725"/>
            <a:chOff x="3393665" y="2564904"/>
            <a:chExt cx="1466367" cy="847725"/>
          </a:xfrm>
        </p:grpSpPr>
        <p:pic>
          <p:nvPicPr>
            <p:cNvPr id="35" name="Picture 2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665" y="2564904"/>
              <a:ext cx="638175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857" y="2564904"/>
              <a:ext cx="638175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4032237" y="2927211"/>
              <a:ext cx="189223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 2"/>
                </a:rPr>
                <a:t></a:t>
              </a:r>
              <a:endParaRPr lang="ko-KR" altLang="en-US" sz="800" dirty="0"/>
            </a:p>
          </p:txBody>
        </p:sp>
      </p:grp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4830018" y="5209728"/>
            <a:ext cx="1801661" cy="89344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prstDash val="sysDot"/>
          </a:ln>
          <a:extLst/>
        </p:spPr>
        <p:txBody>
          <a:bodyPr wrap="square" lIns="18000" tIns="36000" rIns="0" bIns="360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수동 테스트 시 </a:t>
            </a:r>
            <a:r>
              <a:rPr lang="ko-KR" altLang="en-US" sz="1000" b="1" dirty="0" err="1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미러링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indent="-85725" eaLnBrk="1" hangingPunct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공인인증서 및 </a:t>
            </a:r>
            <a:r>
              <a:rPr lang="ko-KR" altLang="en-US" sz="1000" b="1" dirty="0" err="1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캡처방지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적용 </a:t>
            </a:r>
            <a:r>
              <a:rPr lang="ko-KR" altLang="en-US" sz="1000" b="1" dirty="0" err="1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완벽 적용 가능 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indent="-85725" eaLnBrk="1" hangingPunct="1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실시간 원격 제품보다 빠른 화면 갱신 속도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직선 연결선 148"/>
          <p:cNvCxnSpPr>
            <a:stCxn id="25" idx="2"/>
            <a:endCxn id="38" idx="0"/>
          </p:cNvCxnSpPr>
          <p:nvPr/>
        </p:nvCxnSpPr>
        <p:spPr>
          <a:xfrm rot="16200000" flipH="1">
            <a:off x="5116323" y="4595202"/>
            <a:ext cx="268560" cy="960492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5"/>
          <p:cNvSpPr>
            <a:spLocks noChangeArrowheads="1"/>
          </p:cNvSpPr>
          <p:nvPr/>
        </p:nvSpPr>
        <p:spPr bwMode="auto">
          <a:xfrm>
            <a:off x="1493733" y="1911201"/>
            <a:ext cx="859210" cy="3847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장애 경보 발송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(SMS/e-mail)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45661" y="4365064"/>
            <a:ext cx="1296144" cy="1080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45661" y="4005064"/>
            <a:ext cx="1296144" cy="360000"/>
          </a:xfrm>
          <a:prstGeom prst="rect">
            <a:avLst/>
          </a:prstGeom>
          <a:ln>
            <a:solidFill>
              <a:schemeClr val="accent5"/>
            </a:solidFill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72000" tIns="72000" rIns="72000" bIns="72000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ko-KR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CheckMATE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Agent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56826" y="4463000"/>
            <a:ext cx="94256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 err="1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 디바이스</a:t>
            </a:r>
            <a:endParaRPr lang="en-US" altLang="ko-KR" sz="10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32" idx="2"/>
            <a:endCxn id="42" idx="3"/>
          </p:cNvCxnSpPr>
          <p:nvPr/>
        </p:nvCxnSpPr>
        <p:spPr>
          <a:xfrm rot="5400000">
            <a:off x="2501905" y="2996892"/>
            <a:ext cx="828072" cy="1548272"/>
          </a:xfrm>
          <a:prstGeom prst="bentConnector2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다중 문서 44"/>
          <p:cNvSpPr/>
          <p:nvPr/>
        </p:nvSpPr>
        <p:spPr>
          <a:xfrm>
            <a:off x="3481414" y="3897072"/>
            <a:ext cx="288000" cy="180000"/>
          </a:xfrm>
          <a:prstGeom prst="flowChartMultidocumen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6" name="Rectangle 35"/>
          <p:cNvSpPr>
            <a:spLocks noChangeArrowheads="1"/>
          </p:cNvSpPr>
          <p:nvPr/>
        </p:nvSpPr>
        <p:spPr bwMode="auto">
          <a:xfrm>
            <a:off x="7030829" y="2708920"/>
            <a:ext cx="1383392" cy="153888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운용자</a:t>
            </a:r>
            <a:r>
              <a:rPr lang="en-US" altLang="ko-KR" sz="1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서비스 모니터링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46"/>
          <p:cNvCxnSpPr>
            <a:stCxn id="33" idx="1"/>
          </p:cNvCxnSpPr>
          <p:nvPr/>
        </p:nvCxnSpPr>
        <p:spPr>
          <a:xfrm flipH="1">
            <a:off x="972381" y="2105577"/>
            <a:ext cx="1817696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467544" y="1878559"/>
            <a:ext cx="546814" cy="614337"/>
            <a:chOff x="694009" y="2464495"/>
            <a:chExt cx="384721" cy="614337"/>
          </a:xfrm>
        </p:grpSpPr>
        <p:graphicFrame>
          <p:nvGraphicFramePr>
            <p:cNvPr id="49" name="개체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2837732"/>
                </p:ext>
              </p:extLst>
            </p:nvPr>
          </p:nvGraphicFramePr>
          <p:xfrm>
            <a:off x="750740" y="2464495"/>
            <a:ext cx="271254" cy="469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Visio" r:id="rId8" imgW="530885" imgH="743603" progId="">
                    <p:embed/>
                  </p:oleObj>
                </mc:Choice>
                <mc:Fallback>
                  <p:oleObj name="Visio" r:id="rId8" imgW="530885" imgH="7436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0740" y="2464495"/>
                          <a:ext cx="271254" cy="4694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694009" y="2924944"/>
              <a:ext cx="384721" cy="1538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ko-KR" altLang="en-US" sz="1000" b="1" dirty="0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운용자</a:t>
              </a:r>
              <a:endPara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1" name="직선 연결선 125"/>
          <p:cNvCxnSpPr>
            <a:stCxn id="32" idx="3"/>
          </p:cNvCxnSpPr>
          <p:nvPr/>
        </p:nvCxnSpPr>
        <p:spPr>
          <a:xfrm>
            <a:off x="4590077" y="2816992"/>
            <a:ext cx="1065829" cy="179432"/>
          </a:xfrm>
          <a:prstGeom prst="bentConnector2">
            <a:avLst/>
          </a:prstGeom>
          <a:ln w="25400">
            <a:solidFill>
              <a:schemeClr val="accent6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다중 문서 51"/>
          <p:cNvSpPr/>
          <p:nvPr/>
        </p:nvSpPr>
        <p:spPr>
          <a:xfrm>
            <a:off x="5526181" y="2636912"/>
            <a:ext cx="288000" cy="180000"/>
          </a:xfrm>
          <a:prstGeom prst="flowChartMultidocument">
            <a:avLst/>
          </a:prstGeom>
          <a:solidFill>
            <a:srgbClr val="FF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53" name="그룹 52"/>
          <p:cNvGrpSpPr/>
          <p:nvPr/>
        </p:nvGrpSpPr>
        <p:grpSpPr>
          <a:xfrm>
            <a:off x="4662085" y="3382070"/>
            <a:ext cx="1997343" cy="622994"/>
            <a:chOff x="-867030" y="4868007"/>
            <a:chExt cx="2150884" cy="670937"/>
          </a:xfrm>
        </p:grpSpPr>
        <p:graphicFrame>
          <p:nvGraphicFramePr>
            <p:cNvPr id="54" name="개체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2005551"/>
                </p:ext>
              </p:extLst>
            </p:nvPr>
          </p:nvGraphicFramePr>
          <p:xfrm>
            <a:off x="62354" y="4868007"/>
            <a:ext cx="292106" cy="505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Visio" r:id="rId10" imgW="530885" imgH="743603" progId="">
                    <p:embed/>
                  </p:oleObj>
                </mc:Choice>
                <mc:Fallback>
                  <p:oleObj name="Visio" r:id="rId10" imgW="530885" imgH="7436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54" y="4868007"/>
                          <a:ext cx="292106" cy="5055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-867030" y="5373213"/>
              <a:ext cx="2150884" cy="16573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ko-KR" altLang="en-US" sz="1000" b="1" dirty="0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운용자</a:t>
              </a:r>
              <a:r>
                <a:rPr lang="en-US" altLang="ko-KR" sz="1000" b="1" dirty="0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b="1" dirty="0" smtClean="0">
                  <a:solidFill>
                    <a:srgbClr val="FF3300"/>
                  </a:solidFill>
                  <a:latin typeface="맑은 고딕" pitchFamily="50" charset="-127"/>
                  <a:ea typeface="맑은 고딕" pitchFamily="50" charset="-127"/>
                </a:rPr>
                <a:t>테스트 스크립트 작성</a:t>
              </a:r>
              <a:r>
                <a:rPr lang="en-US" altLang="ko-KR" sz="1000" b="1" dirty="0" smtClean="0">
                  <a:solidFill>
                    <a:srgbClr val="FF330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 b="1" dirty="0" smtClean="0">
                  <a:solidFill>
                    <a:srgbClr val="FF3300"/>
                  </a:solidFill>
                  <a:latin typeface="맑은 고딕" pitchFamily="50" charset="-127"/>
                  <a:ea typeface="맑은 고딕" pitchFamily="50" charset="-127"/>
                </a:rPr>
                <a:t>배포</a:t>
              </a:r>
              <a:endParaRPr lang="en-US" altLang="ko-KR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Rectangle 35"/>
          <p:cNvSpPr>
            <a:spLocks noChangeArrowheads="1"/>
          </p:cNvSpPr>
          <p:nvPr/>
        </p:nvSpPr>
        <p:spPr bwMode="auto">
          <a:xfrm>
            <a:off x="5162122" y="1906960"/>
            <a:ext cx="1372171" cy="15388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서비스 모니터링 데이터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7" name="직선 연결선 62"/>
          <p:cNvCxnSpPr>
            <a:stCxn id="33" idx="3"/>
          </p:cNvCxnSpPr>
          <p:nvPr/>
        </p:nvCxnSpPr>
        <p:spPr>
          <a:xfrm>
            <a:off x="4590077" y="2105577"/>
            <a:ext cx="2628448" cy="35908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6424271" y="2271241"/>
            <a:ext cx="512961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결함관리</a:t>
            </a:r>
            <a:endParaRPr lang="en-US" altLang="ko-KR" sz="1000" b="1" dirty="0" smtClean="0">
              <a:solidFill>
                <a:srgbClr val="FF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35"/>
          <p:cNvSpPr>
            <a:spLocks noChangeArrowheads="1"/>
          </p:cNvSpPr>
          <p:nvPr/>
        </p:nvSpPr>
        <p:spPr bwMode="auto">
          <a:xfrm>
            <a:off x="4734093" y="2473151"/>
            <a:ext cx="94256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테스트 스크립트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ectangle 35"/>
          <p:cNvSpPr>
            <a:spLocks noChangeArrowheads="1"/>
          </p:cNvSpPr>
          <p:nvPr/>
        </p:nvSpPr>
        <p:spPr bwMode="auto">
          <a:xfrm>
            <a:off x="2717869" y="3625279"/>
            <a:ext cx="94256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테스트 스크립트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99592" y="4760904"/>
            <a:ext cx="1080000" cy="563477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1688" y="3595597"/>
            <a:ext cx="390837" cy="731010"/>
          </a:xfrm>
          <a:prstGeom prst="rect">
            <a:avLst/>
          </a:prstGeom>
          <a:noFill/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11886" y="3592738"/>
            <a:ext cx="390837" cy="731010"/>
          </a:xfrm>
          <a:prstGeom prst="rect">
            <a:avLst/>
          </a:prstGeom>
          <a:noFill/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96255" y="3587530"/>
            <a:ext cx="390837" cy="731010"/>
          </a:xfrm>
          <a:prstGeom prst="rect">
            <a:avLst/>
          </a:prstGeom>
          <a:noFill/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0075" y="4394942"/>
            <a:ext cx="390837" cy="731010"/>
          </a:xfrm>
          <a:prstGeom prst="rect">
            <a:avLst/>
          </a:prstGeom>
          <a:noFill/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10273" y="4392083"/>
            <a:ext cx="390837" cy="731010"/>
          </a:xfrm>
          <a:prstGeom prst="rect">
            <a:avLst/>
          </a:prstGeom>
          <a:noFill/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94642" y="4386875"/>
            <a:ext cx="390837" cy="731010"/>
          </a:xfrm>
          <a:prstGeom prst="rect">
            <a:avLst/>
          </a:prstGeom>
          <a:noFill/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3494" y="5146262"/>
            <a:ext cx="390837" cy="731010"/>
          </a:xfrm>
          <a:prstGeom prst="rect">
            <a:avLst/>
          </a:prstGeom>
          <a:noFill/>
        </p:spPr>
      </p:pic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13692" y="5143403"/>
            <a:ext cx="390837" cy="731010"/>
          </a:xfrm>
          <a:prstGeom prst="rect">
            <a:avLst/>
          </a:prstGeom>
          <a:noFill/>
        </p:spPr>
      </p:pic>
      <p:pic>
        <p:nvPicPr>
          <p:cNvPr id="90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98061" y="5138195"/>
            <a:ext cx="390837" cy="731010"/>
          </a:xfrm>
          <a:prstGeom prst="rect">
            <a:avLst/>
          </a:prstGeom>
          <a:noFill/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41335" y="4805219"/>
            <a:ext cx="273810" cy="512127"/>
          </a:xfrm>
          <a:prstGeom prst="rect">
            <a:avLst/>
          </a:prstGeom>
          <a:noFill/>
        </p:spPr>
      </p:pic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21533" y="4802360"/>
            <a:ext cx="273810" cy="512127"/>
          </a:xfrm>
          <a:prstGeom prst="rect">
            <a:avLst/>
          </a:prstGeom>
          <a:noFill/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05902" y="4797152"/>
            <a:ext cx="273810" cy="512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891114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en-US" altLang="ko-KR" dirty="0" err="1">
                <a:latin typeface="+mn-ea"/>
              </a:rPr>
              <a:t>CheckMATE</a:t>
            </a:r>
            <a:r>
              <a:rPr lang="en-US" altLang="ko-KR" dirty="0">
                <a:latin typeface="+mn-ea"/>
              </a:rPr>
              <a:t> Mobile </a:t>
            </a:r>
            <a:r>
              <a:rPr lang="ko-KR" altLang="en-US" dirty="0" smtClean="0">
                <a:latin typeface="+mn-ea"/>
                <a:ea typeface="+mn-ea"/>
              </a:rPr>
              <a:t>구성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87309" y="951011"/>
            <a:ext cx="2512483" cy="2045941"/>
          </a:xfrm>
          <a:prstGeom prst="rect">
            <a:avLst/>
          </a:prstGeom>
          <a:solidFill>
            <a:schemeClr val="tx1"/>
          </a:solidFill>
          <a:ln w="3175" algn="ctr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ko-KR" altLang="en-US" sz="11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Picture 11" descr="Data_Server_Configur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2328" y="4432553"/>
            <a:ext cx="104775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323528" y="5482172"/>
            <a:ext cx="220133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Calibri" pitchFamily="34" charset="0"/>
              <a:buNone/>
              <a:defRPr/>
            </a:pPr>
            <a:r>
              <a:rPr kumimoji="0" lang="en-US" altLang="ko-KR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CheckMATE</a:t>
            </a:r>
            <a:endParaRPr kumimoji="0"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 eaLnBrk="1" latinLnBrk="0" hangingPunct="1">
              <a:buFont typeface="Calibri" pitchFamily="34" charset="0"/>
              <a:buNone/>
              <a:defRPr/>
            </a:pPr>
            <a:r>
              <a:rPr kumimoji="0"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Manager Server</a:t>
            </a:r>
          </a:p>
        </p:txBody>
      </p:sp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559842" y="836712"/>
            <a:ext cx="1758949" cy="26582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Client View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AutoShape 39"/>
          <p:cNvSpPr>
            <a:spLocks noChangeArrowheads="1"/>
          </p:cNvSpPr>
          <p:nvPr/>
        </p:nvSpPr>
        <p:spPr bwMode="auto">
          <a:xfrm>
            <a:off x="562712" y="4005064"/>
            <a:ext cx="1756833" cy="26582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 b="1" dirty="0">
                <a:latin typeface="+mn-ea"/>
              </a:rPr>
              <a:t>Manager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353968" y="2735342"/>
            <a:ext cx="2143140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웹 브라우저로 접속</a:t>
            </a:r>
            <a:endParaRPr lang="en-US" altLang="ko-KR" sz="11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6" y="1268760"/>
            <a:ext cx="2222871" cy="134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5178979" y="1431776"/>
            <a:ext cx="1060822" cy="816777"/>
            <a:chOff x="3707904" y="4296726"/>
            <a:chExt cx="1060822" cy="816777"/>
          </a:xfrm>
        </p:grpSpPr>
        <p:pic>
          <p:nvPicPr>
            <p:cNvPr id="36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296726"/>
              <a:ext cx="1013660" cy="816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 descr="문서, 열린, 폴더, 독서, 주문, 정렬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4748378"/>
              <a:ext cx="4127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674923" y="2350041"/>
            <a:ext cx="220133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Calibri" pitchFamily="34" charset="0"/>
              <a:buNone/>
              <a:defRPr/>
            </a:pPr>
            <a:r>
              <a:rPr kumimoji="0" lang="en-US" altLang="ko-KR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CheckMATE</a:t>
            </a:r>
            <a:endParaRPr kumimoji="0"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 eaLnBrk="1" latinLnBrk="0" hangingPunct="1">
              <a:buFont typeface="Calibri" pitchFamily="34" charset="0"/>
              <a:buNone/>
              <a:defRPr/>
            </a:pPr>
            <a:r>
              <a:rPr kumimoji="0"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Agent</a:t>
            </a:r>
          </a:p>
        </p:txBody>
      </p:sp>
      <p:sp>
        <p:nvSpPr>
          <p:cNvPr id="72" name="AutoShape 39"/>
          <p:cNvSpPr>
            <a:spLocks noChangeArrowheads="1"/>
          </p:cNvSpPr>
          <p:nvPr/>
        </p:nvSpPr>
        <p:spPr bwMode="auto">
          <a:xfrm>
            <a:off x="4931371" y="908272"/>
            <a:ext cx="1756833" cy="26582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 b="1" dirty="0" smtClean="0">
                <a:latin typeface="+mn-ea"/>
              </a:rPr>
              <a:t>Agent</a:t>
            </a:r>
            <a:endParaRPr lang="ko-KR" altLang="en-US" sz="1100" b="1" dirty="0">
              <a:latin typeface="+mn-ea"/>
            </a:endParaRPr>
          </a:p>
        </p:txBody>
      </p:sp>
      <p:cxnSp>
        <p:nvCxnSpPr>
          <p:cNvPr id="4097" name="직선 연결선 4096"/>
          <p:cNvCxnSpPr/>
          <p:nvPr/>
        </p:nvCxnSpPr>
        <p:spPr bwMode="auto">
          <a:xfrm>
            <a:off x="4644008" y="836712"/>
            <a:ext cx="0" cy="58326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187309" y="3573016"/>
            <a:ext cx="863316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10"/>
          <p:cNvSpPr>
            <a:spLocks noChangeArrowheads="1"/>
          </p:cNvSpPr>
          <p:nvPr/>
        </p:nvSpPr>
        <p:spPr bwMode="auto">
          <a:xfrm>
            <a:off x="4744116" y="3831332"/>
            <a:ext cx="2310804" cy="2333972"/>
          </a:xfrm>
          <a:prstGeom prst="rect">
            <a:avLst/>
          </a:prstGeom>
          <a:solidFill>
            <a:schemeClr val="tx1"/>
          </a:solidFill>
          <a:ln w="3175" algn="ctr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ko-KR" altLang="en-US" sz="1100">
              <a:latin typeface="+mn-ea"/>
              <a:ea typeface="+mn-ea"/>
            </a:endParaRPr>
          </a:p>
        </p:txBody>
      </p:sp>
      <p:grpSp>
        <p:nvGrpSpPr>
          <p:cNvPr id="80" name="Group 16"/>
          <p:cNvGrpSpPr>
            <a:grpSpLocks/>
          </p:cNvGrpSpPr>
          <p:nvPr/>
        </p:nvGrpSpPr>
        <p:grpSpPr bwMode="auto">
          <a:xfrm>
            <a:off x="4875349" y="4221088"/>
            <a:ext cx="2000908" cy="752043"/>
            <a:chOff x="4096" y="1546"/>
            <a:chExt cx="1496" cy="496"/>
          </a:xfrm>
        </p:grpSpPr>
        <p:sp>
          <p:nvSpPr>
            <p:cNvPr id="81" name="Rectangle 17"/>
            <p:cNvSpPr>
              <a:spLocks noChangeArrowheads="1"/>
            </p:cNvSpPr>
            <p:nvPr/>
          </p:nvSpPr>
          <p:spPr bwMode="auto">
            <a:xfrm>
              <a:off x="4096" y="1861"/>
              <a:ext cx="1496" cy="181"/>
            </a:xfrm>
            <a:prstGeom prst="rect">
              <a:avLst/>
            </a:prstGeom>
            <a:gradFill rotWithShape="1">
              <a:gsLst>
                <a:gs pos="0">
                  <a:srgbClr val="669900"/>
                </a:gs>
                <a:gs pos="100000">
                  <a:srgbClr val="2F4700">
                    <a:alpha val="60001"/>
                  </a:srgbClr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APP </a:t>
              </a:r>
              <a:r>
                <a:rPr lang="ko-KR" altLang="en-US" sz="11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서비스</a:t>
              </a:r>
              <a:endPara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2" name="Rectangle 18"/>
            <p:cNvSpPr>
              <a:spLocks noChangeArrowheads="1"/>
            </p:cNvSpPr>
            <p:nvPr/>
          </p:nvSpPr>
          <p:spPr bwMode="auto">
            <a:xfrm>
              <a:off x="4105" y="1546"/>
              <a:ext cx="1484" cy="182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>
                    <a:alpha val="49001"/>
                  </a:srgbClr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WEB </a:t>
              </a:r>
              <a:r>
                <a:rPr lang="ko-KR" altLang="en-US" sz="11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서비스</a:t>
              </a:r>
              <a:endPara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86" name="AutoShape 40"/>
          <p:cNvSpPr>
            <a:spLocks noChangeArrowheads="1"/>
          </p:cNvSpPr>
          <p:nvPr/>
        </p:nvSpPr>
        <p:spPr bwMode="auto">
          <a:xfrm>
            <a:off x="5072108" y="3717032"/>
            <a:ext cx="1660132" cy="26582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Target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Rectangle 17"/>
          <p:cNvSpPr>
            <a:spLocks noChangeArrowheads="1"/>
          </p:cNvSpPr>
          <p:nvPr/>
        </p:nvSpPr>
        <p:spPr bwMode="auto">
          <a:xfrm>
            <a:off x="4875348" y="5157192"/>
            <a:ext cx="2000908" cy="274435"/>
          </a:xfrm>
          <a:prstGeom prst="rect">
            <a:avLst/>
          </a:prstGeom>
          <a:gradFill rotWithShape="1">
            <a:gsLst>
              <a:gs pos="0">
                <a:srgbClr val="669900"/>
              </a:gs>
              <a:gs pos="100000">
                <a:srgbClr val="2F4700">
                  <a:alpha val="60001"/>
                </a:srgb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APP </a:t>
            </a:r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서비스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8" name="Rectangle 17"/>
          <p:cNvSpPr>
            <a:spLocks noChangeArrowheads="1"/>
          </p:cNvSpPr>
          <p:nvPr/>
        </p:nvSpPr>
        <p:spPr bwMode="auto">
          <a:xfrm>
            <a:off x="4875348" y="5602837"/>
            <a:ext cx="2000908" cy="274435"/>
          </a:xfrm>
          <a:prstGeom prst="rect">
            <a:avLst/>
          </a:prstGeom>
          <a:gradFill rotWithShape="1">
            <a:gsLst>
              <a:gs pos="0">
                <a:srgbClr val="669900"/>
              </a:gs>
              <a:gs pos="100000">
                <a:srgbClr val="2F4700">
                  <a:alpha val="60001"/>
                </a:srgb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하이브리드</a:t>
            </a:r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서비스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71800" y="1346710"/>
            <a:ext cx="1732090" cy="124649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View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화면은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HTML5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로 구성되어 있으며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실시간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대시보드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통계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계정관리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일정관리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결함관리 등을 제공합니다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771800" y="4401030"/>
            <a:ext cx="1732090" cy="985911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Manager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Server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에는 모니터링 및 결과 데이터를 수집하고 가공하는 역할을 하며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DB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가 설치됩니다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7088382" y="1058023"/>
            <a:ext cx="1732090" cy="201593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Agent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는 실제 스크립트를 작성한대로 컨트롤하는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PC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시나리오 매니저에서 시나리오를 설정 후 수행 시 스크립트 파일을 수집 수행 합니다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eaLnBrk="0" latinLnBrk="0" hangingPunct="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디바이스들을 연결 및 설정합니다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7092280" y="4625622"/>
            <a:ext cx="1732090" cy="524246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대상은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모바일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앱이면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모두 가능합니다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35766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500" y="188640"/>
            <a:ext cx="8482012" cy="467771"/>
          </a:xfrm>
        </p:spPr>
        <p:txBody>
          <a:bodyPr/>
          <a:lstStyle/>
          <a:p>
            <a:r>
              <a:rPr lang="en-US" altLang="ko-KR" dirty="0" err="1" smtClean="0">
                <a:latin typeface="+mn-ea"/>
                <a:ea typeface="+mn-ea"/>
              </a:rPr>
              <a:t>CheckMATE</a:t>
            </a:r>
            <a:r>
              <a:rPr lang="en-US" altLang="ko-KR" dirty="0" smtClean="0">
                <a:latin typeface="+mn-ea"/>
                <a:ea typeface="+mn-ea"/>
              </a:rPr>
              <a:t> Mobile </a:t>
            </a:r>
            <a:r>
              <a:rPr lang="ko-KR" altLang="en-US" dirty="0" smtClean="0">
                <a:latin typeface="+mn-ea"/>
                <a:ea typeface="+mn-ea"/>
              </a:rPr>
              <a:t>특징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931595650"/>
              </p:ext>
            </p:extLst>
          </p:nvPr>
        </p:nvGraphicFramePr>
        <p:xfrm>
          <a:off x="467592" y="1556792"/>
          <a:ext cx="5400600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이등변 삼각형 9"/>
          <p:cNvSpPr/>
          <p:nvPr/>
        </p:nvSpPr>
        <p:spPr>
          <a:xfrm rot="5400000">
            <a:off x="4283992" y="3460576"/>
            <a:ext cx="3744416" cy="4320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522036503"/>
              </p:ext>
            </p:extLst>
          </p:nvPr>
        </p:nvGraphicFramePr>
        <p:xfrm>
          <a:off x="6444208" y="2636912"/>
          <a:ext cx="2304256" cy="195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51520" y="831119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latinLnBrk="0" hangingPunct="0">
              <a:spcBef>
                <a:spcPts val="200"/>
              </a:spcBef>
              <a:spcAft>
                <a:spcPts val="400"/>
              </a:spcAft>
              <a:buClr>
                <a:schemeClr val="bg1">
                  <a:lumMod val="65000"/>
                </a:schemeClr>
              </a:buClr>
              <a:buSzPct val="100000"/>
              <a:buFontTx/>
              <a:buChar char="-"/>
              <a:defRPr/>
            </a:pPr>
            <a:r>
              <a:rPr lang="en-US" altLang="ko-KR" sz="1600" dirty="0" err="1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CheckMATE</a:t>
            </a:r>
            <a:r>
              <a:rPr lang="en-US" altLang="ko-KR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Mobile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은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이미지 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인식과 오브젝트 인식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기술을 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혼합 적용하여 </a:t>
            </a:r>
            <a:r>
              <a:rPr lang="ko-KR" altLang="en-US" sz="1600" dirty="0" err="1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비표준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GUI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환경에서도 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테스트 및 모니터링이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가능하며</a:t>
            </a:r>
            <a:r>
              <a:rPr lang="en-US" altLang="ko-KR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, 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S/W </a:t>
            </a:r>
            <a:r>
              <a:rPr lang="ko-KR" altLang="en-US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조작 없이 </a:t>
            </a:r>
            <a:r>
              <a:rPr lang="ko-KR" altLang="en-US" sz="160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수행합니다</a:t>
            </a:r>
            <a:r>
              <a:rPr lang="en-US" altLang="ko-KR" sz="160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3300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ctrTitle" sz="quarter"/>
            <p:custDataLst>
              <p:tags r:id="rId2"/>
            </p:custDataLst>
          </p:nvPr>
        </p:nvSpPr>
        <p:spPr>
          <a:xfrm>
            <a:off x="1320800" y="3286124"/>
            <a:ext cx="6486525" cy="13287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altLang="ko-KR" dirty="0" smtClean="0">
                <a:ea typeface="굴림" pitchFamily="50" charset="-127"/>
              </a:rPr>
              <a:t>Compuware</a:t>
            </a:r>
            <a:br>
              <a:rPr lang="en-GB" altLang="ko-KR" dirty="0" smtClean="0">
                <a:ea typeface="굴림" pitchFamily="50" charset="-127"/>
              </a:rPr>
            </a:br>
            <a:r>
              <a:rPr lang="en-GB" altLang="ko-KR" dirty="0" smtClean="0">
                <a:ea typeface="굴림" pitchFamily="50" charset="-127"/>
              </a:rPr>
              <a:t>Gomez </a:t>
            </a:r>
            <a:r>
              <a:rPr lang="ko-KR" altLang="en-US" sz="3100" dirty="0" smtClean="0">
                <a:ea typeface="굴림" pitchFamily="50" charset="-127"/>
              </a:rPr>
              <a:t>솔루션 소개</a:t>
            </a:r>
            <a:r>
              <a:rPr lang="en-GB" altLang="ko-KR" dirty="0" smtClean="0">
                <a:ea typeface="굴림" pitchFamily="50" charset="-127"/>
              </a:rPr>
              <a:t/>
            </a:r>
            <a:br>
              <a:rPr lang="en-GB" altLang="ko-KR" dirty="0" smtClean="0">
                <a:ea typeface="굴림" pitchFamily="50" charset="-127"/>
              </a:rPr>
            </a:br>
            <a:endParaRPr lang="en-GB" altLang="ko-KR" dirty="0" smtClean="0">
              <a:ea typeface="굴림" pitchFamily="50" charset="-127"/>
            </a:endParaRPr>
          </a:p>
        </p:txBody>
      </p:sp>
      <p:sp>
        <p:nvSpPr>
          <p:cNvPr id="45059" name="Subtitle 3"/>
          <p:cNvSpPr>
            <a:spLocks noGrp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1320800" y="4724400"/>
            <a:ext cx="6486525" cy="954088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GB" altLang="ko-KR" sz="2000" dirty="0" smtClean="0">
                <a:ea typeface="굴림" pitchFamily="50" charset="-127"/>
              </a:rPr>
              <a:t/>
            </a:r>
            <a:br>
              <a:rPr lang="en-GB" altLang="ko-KR" sz="2000" dirty="0" smtClean="0">
                <a:ea typeface="굴림" pitchFamily="50" charset="-127"/>
              </a:rPr>
            </a:br>
            <a:endParaRPr lang="en-GB" altLang="ko-KR" sz="1800" dirty="0" smtClean="0">
              <a:ea typeface="굴림" pitchFamily="50" charset="-127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-19050" y="0"/>
            <a:ext cx="9163050" cy="2780928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한쪽 모서리가 잘린 사각형 8"/>
          <p:cNvSpPr/>
          <p:nvPr/>
        </p:nvSpPr>
        <p:spPr>
          <a:xfrm rot="10800000">
            <a:off x="-21998" y="4293096"/>
            <a:ext cx="9163050" cy="2564904"/>
          </a:xfrm>
          <a:prstGeom prst="snip1Rect">
            <a:avLst/>
          </a:prstGeom>
          <a:solidFill>
            <a:schemeClr val="bg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-36512" y="3068960"/>
            <a:ext cx="87849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99"/>
                </a:solidFill>
                <a:latin typeface="Verdana" pitchFamily="34" charset="0"/>
              </a:defRPr>
            </a:lvl9pPr>
          </a:lstStyle>
          <a:p>
            <a:pPr algn="r" latinLnBrk="0"/>
            <a:r>
              <a:rPr kumimoji="0" lang="ko-KR" altLang="en-US" sz="2400" kern="0" dirty="0" smtClean="0">
                <a:solidFill>
                  <a:schemeClr val="tx1"/>
                </a:solidFill>
                <a:latin typeface="+mn-ea"/>
                <a:ea typeface="+mn-ea"/>
              </a:rPr>
              <a:t>주요 기능</a:t>
            </a:r>
            <a:endParaRPr kumimoji="0" lang="ko-KR" altLang="en-US" sz="24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C:\Users\Administrator\Desktop\cm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9" y="3080433"/>
            <a:ext cx="4174433" cy="9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422597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1icM469gx3pJyu7wYAcs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1icM469gx3pJyu7wYAcs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KzmVcm00rpMsSMpMZtB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O62kGATi74dRshWPheT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1icM469gx3pJyu7wYAcs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KzmVcm00rpMsSMpMZtB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O62kGATi74dRshWPheT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O62kGATi74dRshWPheT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KzmVcm00rpMsSMpMZtB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1icM469gx3pJyu7wYAcs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KzmVcm00rpMsSMpMZ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O62kGATi74dRshWPheT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1icM469gx3pJyu7wYAcs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KzmVcm00rpMsSMpMZtB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O62kGATi74dRshWPheTS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Gomez11062009">
  <a:themeElements>
    <a:clrScheme name="Custom 17">
      <a:dk1>
        <a:srgbClr val="000000"/>
      </a:dk1>
      <a:lt1>
        <a:srgbClr val="FFFFFF"/>
      </a:lt1>
      <a:dk2>
        <a:srgbClr val="000000"/>
      </a:dk2>
      <a:lt2>
        <a:srgbClr val="5B6D81"/>
      </a:lt2>
      <a:accent1>
        <a:srgbClr val="66A52D"/>
      </a:accent1>
      <a:accent2>
        <a:srgbClr val="074681"/>
      </a:accent2>
      <a:accent3>
        <a:srgbClr val="D1D8E8"/>
      </a:accent3>
      <a:accent4>
        <a:srgbClr val="AEE67D"/>
      </a:accent4>
      <a:accent5>
        <a:srgbClr val="60BADB"/>
      </a:accent5>
      <a:accent6>
        <a:srgbClr val="8C3100"/>
      </a:accent6>
      <a:hlink>
        <a:srgbClr val="652200"/>
      </a:hlink>
      <a:folHlink>
        <a:srgbClr val="57004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922B"/>
        </a:solidFill>
        <a:ln>
          <a:noFill/>
        </a:ln>
      </a:spPr>
      <a:bodyPr anchor="ctr"/>
      <a:lstStyle>
        <a:defPPr algn="ctr" latinLnBrk="0">
          <a:defRPr kumimoji="0" sz="2800" b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207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marL="227013" indent="-227013">
          <a:buSzPct val="100000"/>
          <a:buBlip>
            <a:blip xmlns:r="http://schemas.openxmlformats.org/officeDocument/2006/relationships" r:embed="rId1"/>
          </a:buBlip>
          <a:defRPr sz="2200" b="1" dirty="0" smtClean="0">
            <a:latin typeface="+mj-lt"/>
          </a:defRPr>
        </a:defPPr>
      </a:lstStyle>
    </a:txDef>
  </a:objectDefaults>
  <a:extraClrSchemeLst>
    <a:extraClrScheme>
      <a:clrScheme name="co meeting planning pres 1-6-20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 meeting planning pres 1-6-20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 meeting planning pres 1-6-20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 meeting planning pres 1-6-20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 meeting planning pres 1-6-20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 meeting planning pres 1-6-20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 meeting planning pres 1-6-20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1006</Words>
  <Application>Microsoft Office PowerPoint</Application>
  <PresentationFormat>화면 슬라이드 쇼(4:3)</PresentationFormat>
  <Paragraphs>201</Paragraphs>
  <Slides>19</Slides>
  <Notes>19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1" baseType="lpstr">
      <vt:lpstr>Gomez11062009</vt:lpstr>
      <vt:lpstr>Visio</vt:lpstr>
      <vt:lpstr>Compuware Gomez 솔루션 소개 </vt:lpstr>
      <vt:lpstr>Compuware Gomez 솔루션 소개 </vt:lpstr>
      <vt:lpstr>모바일 품질 관리의 필요성</vt:lpstr>
      <vt:lpstr>Compuware Gomez 솔루션 소개 </vt:lpstr>
      <vt:lpstr>CheckMATE Mobile 개요</vt:lpstr>
      <vt:lpstr>CheckMATE Mobile 개요(계속)</vt:lpstr>
      <vt:lpstr>CheckMATE Mobile 구성</vt:lpstr>
      <vt:lpstr>CheckMATE Mobile 특징</vt:lpstr>
      <vt:lpstr>Compuware Gomez 솔루션 소개 </vt:lpstr>
      <vt:lpstr>주요기능 – 스크립트 작성</vt:lpstr>
      <vt:lpstr>주요기능 – 다중 스크립트 검증</vt:lpstr>
      <vt:lpstr>주요기능 – 수동 테스트</vt:lpstr>
      <vt:lpstr>주요기능 – 실시간 모니터링</vt:lpstr>
      <vt:lpstr>주요기능 – 통계분석</vt:lpstr>
      <vt:lpstr>주요기능 – 계정관리</vt:lpstr>
      <vt:lpstr>주요기능 – 결함관리</vt:lpstr>
      <vt:lpstr>Compuware Gomez 솔루션 소개 </vt:lpstr>
      <vt:lpstr>활용사례 – 기능검증 및 성능비교</vt:lpstr>
      <vt:lpstr>도입효과</vt:lpstr>
    </vt:vector>
  </TitlesOfParts>
  <Company>Compuware Korea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the Business only use SAP?</dc:title>
  <dc:creator>Suh, Jinho</dc:creator>
  <cp:lastModifiedBy>JWKANG</cp:lastModifiedBy>
  <cp:revision>82</cp:revision>
  <dcterms:created xsi:type="dcterms:W3CDTF">2011-08-28T05:03:48Z</dcterms:created>
  <dcterms:modified xsi:type="dcterms:W3CDTF">2017-02-21T00:39:54Z</dcterms:modified>
</cp:coreProperties>
</file>